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7"/>
  </p:notesMasterIdLst>
  <p:handoutMasterIdLst>
    <p:handoutMasterId r:id="rId28"/>
  </p:handoutMasterIdLst>
  <p:sldIdLst>
    <p:sldId id="261" r:id="rId2"/>
    <p:sldId id="271" r:id="rId3"/>
    <p:sldId id="299" r:id="rId4"/>
    <p:sldId id="282" r:id="rId5"/>
    <p:sldId id="279" r:id="rId6"/>
    <p:sldId id="285" r:id="rId7"/>
    <p:sldId id="286" r:id="rId8"/>
    <p:sldId id="287" r:id="rId9"/>
    <p:sldId id="288" r:id="rId10"/>
    <p:sldId id="289" r:id="rId11"/>
    <p:sldId id="291" r:id="rId12"/>
    <p:sldId id="292" r:id="rId13"/>
    <p:sldId id="293" r:id="rId14"/>
    <p:sldId id="294" r:id="rId15"/>
    <p:sldId id="273" r:id="rId16"/>
    <p:sldId id="296" r:id="rId17"/>
    <p:sldId id="297" r:id="rId18"/>
    <p:sldId id="298" r:id="rId19"/>
    <p:sldId id="301" r:id="rId20"/>
    <p:sldId id="290" r:id="rId21"/>
    <p:sldId id="300" r:id="rId22"/>
    <p:sldId id="302" r:id="rId23"/>
    <p:sldId id="283" r:id="rId24"/>
    <p:sldId id="269" r:id="rId25"/>
    <p:sldId id="295"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2A15"/>
    <a:srgbClr val="DFF00E"/>
    <a:srgbClr val="2B73BB"/>
    <a:srgbClr val="05721F"/>
    <a:srgbClr val="F0C54A"/>
    <a:srgbClr val="E8F035"/>
    <a:srgbClr val="6BF0DA"/>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48"/>
    <p:restoredTop sz="95646" autoAdjust="0"/>
  </p:normalViewPr>
  <p:slideViewPr>
    <p:cSldViewPr>
      <p:cViewPr>
        <p:scale>
          <a:sx n="100" d="100"/>
          <a:sy n="100" d="100"/>
        </p:scale>
        <p:origin x="1424"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780"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67CC295-F3B4-3141-B1F8-7C4502F1ADE8}" type="datetimeFigureOut">
              <a:rPr lang="en-US" smtClean="0"/>
              <a:t>9/15/16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C1AD507-9874-8A44-B65E-60A45E881F44}" type="slidenum">
              <a:rPr lang="en-US" smtClean="0"/>
              <a:t>‹#›</a:t>
            </a:fld>
            <a:endParaRPr lang="en-US" dirty="0"/>
          </a:p>
        </p:txBody>
      </p:sp>
    </p:spTree>
    <p:extLst>
      <p:ext uri="{BB962C8B-B14F-4D97-AF65-F5344CB8AC3E}">
        <p14:creationId xmlns:p14="http://schemas.microsoft.com/office/powerpoint/2010/main" val="1237147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3891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0B9F542D-4E65-9D4E-B2DC-9900E53DD512}" type="slidenum">
              <a:rPr lang="en-US"/>
              <a:pPr>
                <a:defRPr/>
              </a:pPr>
              <a:t>‹#›</a:t>
            </a:fld>
            <a:endParaRPr lang="en-US" dirty="0"/>
          </a:p>
        </p:txBody>
      </p:sp>
    </p:spTree>
    <p:extLst>
      <p:ext uri="{BB962C8B-B14F-4D97-AF65-F5344CB8AC3E}">
        <p14:creationId xmlns:p14="http://schemas.microsoft.com/office/powerpoint/2010/main" val="209442446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579E1FF-3298-8D4D-802D-61725581266C}" type="slidenum">
              <a:rPr lang="en-US" sz="1200"/>
              <a:pPr/>
              <a:t>1</a:t>
            </a:fld>
            <a:endParaRPr lang="en-US" sz="1200"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758973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F82EC5-CF8A-204D-96CB-583B9F3DF7B3}" type="slidenum">
              <a:rPr lang="en-US" sz="1200"/>
              <a:pPr/>
              <a:t>14</a:t>
            </a:fld>
            <a:endParaRPr lang="en-US" sz="1200" dirty="0"/>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714722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579E1FF-3298-8D4D-802D-61725581266C}" type="slidenum">
              <a:rPr lang="en-US" sz="1200"/>
              <a:pPr/>
              <a:t>20</a:t>
            </a:fld>
            <a:endParaRPr lang="en-US" sz="1200"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60233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4851" eaLnBrk="0" hangingPunct="0">
              <a:defRPr sz="2300">
                <a:solidFill>
                  <a:srgbClr val="F7F7F7"/>
                </a:solidFill>
                <a:latin typeface="Arial" charset="0"/>
                <a:ea typeface="ＭＳ Ｐゴシック" charset="0"/>
                <a:cs typeface="ＭＳ Ｐゴシック" charset="0"/>
              </a:defRPr>
            </a:lvl1pPr>
            <a:lvl2pPr marL="724451" indent="-278635" defTabSz="914851" eaLnBrk="0" hangingPunct="0">
              <a:defRPr sz="2300">
                <a:solidFill>
                  <a:srgbClr val="F7F7F7"/>
                </a:solidFill>
                <a:latin typeface="Arial" charset="0"/>
                <a:ea typeface="ＭＳ Ｐゴシック" charset="0"/>
              </a:defRPr>
            </a:lvl2pPr>
            <a:lvl3pPr marL="1114539" indent="-222908" defTabSz="914851" eaLnBrk="0" hangingPunct="0">
              <a:defRPr sz="2300">
                <a:solidFill>
                  <a:srgbClr val="F7F7F7"/>
                </a:solidFill>
                <a:latin typeface="Arial" charset="0"/>
                <a:ea typeface="ＭＳ Ｐゴシック" charset="0"/>
              </a:defRPr>
            </a:lvl3pPr>
            <a:lvl4pPr marL="1560355" indent="-222908" defTabSz="914851" eaLnBrk="0" hangingPunct="0">
              <a:defRPr sz="2300">
                <a:solidFill>
                  <a:srgbClr val="F7F7F7"/>
                </a:solidFill>
                <a:latin typeface="Arial" charset="0"/>
                <a:ea typeface="ＭＳ Ｐゴシック" charset="0"/>
              </a:defRPr>
            </a:lvl4pPr>
            <a:lvl5pPr marL="2006171" indent="-222908" defTabSz="914851" eaLnBrk="0" hangingPunct="0">
              <a:defRPr sz="2300">
                <a:solidFill>
                  <a:srgbClr val="F7F7F7"/>
                </a:solidFill>
                <a:latin typeface="Arial" charset="0"/>
                <a:ea typeface="ＭＳ Ｐゴシック" charset="0"/>
              </a:defRPr>
            </a:lvl5pPr>
            <a:lvl6pPr marL="2451986" indent="-222908" defTabSz="914851" eaLnBrk="0" fontAlgn="base" hangingPunct="0">
              <a:spcBef>
                <a:spcPct val="0"/>
              </a:spcBef>
              <a:spcAft>
                <a:spcPct val="0"/>
              </a:spcAft>
              <a:defRPr sz="2300">
                <a:solidFill>
                  <a:srgbClr val="F7F7F7"/>
                </a:solidFill>
                <a:latin typeface="Arial" charset="0"/>
                <a:ea typeface="ＭＳ Ｐゴシック" charset="0"/>
              </a:defRPr>
            </a:lvl6pPr>
            <a:lvl7pPr marL="2897802" indent="-222908" defTabSz="914851" eaLnBrk="0" fontAlgn="base" hangingPunct="0">
              <a:spcBef>
                <a:spcPct val="0"/>
              </a:spcBef>
              <a:spcAft>
                <a:spcPct val="0"/>
              </a:spcAft>
              <a:defRPr sz="2300">
                <a:solidFill>
                  <a:srgbClr val="F7F7F7"/>
                </a:solidFill>
                <a:latin typeface="Arial" charset="0"/>
                <a:ea typeface="ＭＳ Ｐゴシック" charset="0"/>
              </a:defRPr>
            </a:lvl7pPr>
            <a:lvl8pPr marL="3343618" indent="-222908" defTabSz="914851" eaLnBrk="0" fontAlgn="base" hangingPunct="0">
              <a:spcBef>
                <a:spcPct val="0"/>
              </a:spcBef>
              <a:spcAft>
                <a:spcPct val="0"/>
              </a:spcAft>
              <a:defRPr sz="2300">
                <a:solidFill>
                  <a:srgbClr val="F7F7F7"/>
                </a:solidFill>
                <a:latin typeface="Arial" charset="0"/>
                <a:ea typeface="ＭＳ Ｐゴシック" charset="0"/>
              </a:defRPr>
            </a:lvl8pPr>
            <a:lvl9pPr marL="3789434" indent="-222908" defTabSz="914851" eaLnBrk="0" fontAlgn="base" hangingPunct="0">
              <a:spcBef>
                <a:spcPct val="0"/>
              </a:spcBef>
              <a:spcAft>
                <a:spcPct val="0"/>
              </a:spcAft>
              <a:defRPr sz="2300">
                <a:solidFill>
                  <a:srgbClr val="F7F7F7"/>
                </a:solidFill>
                <a:latin typeface="Arial" charset="0"/>
                <a:ea typeface="ＭＳ Ｐゴシック" charset="0"/>
              </a:defRPr>
            </a:lvl9pPr>
          </a:lstStyle>
          <a:p>
            <a:fld id="{54634FB6-870B-3846-B79F-3098E2832EBE}" type="slidenum">
              <a:rPr lang="en-US" sz="1200"/>
              <a:pPr/>
              <a:t>25</a:t>
            </a:fld>
            <a:endParaRPr lang="en-US" sz="1200" dirty="0"/>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ea typeface="ＭＳ Ｐゴシック" charset="0"/>
              <a:cs typeface="ＭＳ Ｐゴシック" charset="0"/>
            </a:endParaRPr>
          </a:p>
        </p:txBody>
      </p:sp>
    </p:spTree>
    <p:extLst>
      <p:ext uri="{BB962C8B-B14F-4D97-AF65-F5344CB8AC3E}">
        <p14:creationId xmlns:p14="http://schemas.microsoft.com/office/powerpoint/2010/main" val="485340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74A9526-6AE8-9844-AA86-09D2CEA9A4B7}" type="slidenum">
              <a:rPr lang="en-US" sz="1200"/>
              <a:pPr/>
              <a:t>6</a:t>
            </a:fld>
            <a:endParaRPr lang="en-US" sz="1200" dirty="0"/>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492062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579E1FF-3298-8D4D-802D-61725581266C}" type="slidenum">
              <a:rPr lang="en-US" sz="1200"/>
              <a:pPr/>
              <a:t>7</a:t>
            </a:fld>
            <a:endParaRPr lang="en-US" sz="1200"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87465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579E1FF-3298-8D4D-802D-61725581266C}" type="slidenum">
              <a:rPr lang="en-US" sz="1200"/>
              <a:pPr/>
              <a:t>8</a:t>
            </a:fld>
            <a:endParaRPr lang="en-US" sz="1200"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056573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6818575-B706-5047-86B5-E75C92FDEB55}" type="slidenum">
              <a:rPr lang="en-US" sz="1200"/>
              <a:pPr/>
              <a:t>9</a:t>
            </a:fld>
            <a:endParaRPr lang="en-US" sz="1200" dirty="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34862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F82EC5-CF8A-204D-96CB-583B9F3DF7B3}" type="slidenum">
              <a:rPr lang="en-US" sz="1200"/>
              <a:pPr/>
              <a:t>10</a:t>
            </a:fld>
            <a:endParaRPr lang="en-US" sz="1200" dirty="0"/>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680322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F82EC5-CF8A-204D-96CB-583B9F3DF7B3}" type="slidenum">
              <a:rPr lang="en-US" sz="1200"/>
              <a:pPr/>
              <a:t>11</a:t>
            </a:fld>
            <a:endParaRPr lang="en-US" sz="1200" dirty="0"/>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80151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F82EC5-CF8A-204D-96CB-583B9F3DF7B3}" type="slidenum">
              <a:rPr lang="en-US" sz="1200"/>
              <a:pPr/>
              <a:t>12</a:t>
            </a:fld>
            <a:endParaRPr lang="en-US" sz="1200" dirty="0"/>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679583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F82EC5-CF8A-204D-96CB-583B9F3DF7B3}" type="slidenum">
              <a:rPr lang="en-US" sz="1200"/>
              <a:pPr/>
              <a:t>13</a:t>
            </a:fld>
            <a:endParaRPr lang="en-US" sz="1200" dirty="0"/>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276368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8393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4789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4130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5758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33367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732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3289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517777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01148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35735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661985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JPR-template-EARCrev[w].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37125"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excelenceeverywhere.org/"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8"/>
          <p:cNvSpPr txBox="1">
            <a:spLocks noChangeArrowheads="1"/>
          </p:cNvSpPr>
          <p:nvPr/>
        </p:nvSpPr>
        <p:spPr bwMode="auto">
          <a:xfrm>
            <a:off x="1691680" y="350838"/>
            <a:ext cx="734481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200" b="1" i="1" dirty="0" smtClean="0">
                <a:solidFill>
                  <a:srgbClr val="E8F035"/>
                </a:solidFill>
                <a:latin typeface="Trebuchet MS"/>
                <a:cs typeface="Trebuchet MS"/>
              </a:rPr>
              <a:t>Towards effective grantmanship among researchers</a:t>
            </a:r>
            <a:r>
              <a:rPr lang="en-US" b="1" i="1" dirty="0" smtClean="0">
                <a:solidFill>
                  <a:srgbClr val="E8F035"/>
                </a:solidFill>
                <a:latin typeface="Trebuchet MS"/>
                <a:cs typeface="Trebuchet MS"/>
              </a:rPr>
              <a:t>   </a:t>
            </a:r>
            <a:endParaRPr lang="en-US" sz="1600" b="1" i="1" dirty="0">
              <a:solidFill>
                <a:srgbClr val="E8F035"/>
              </a:solidFill>
              <a:latin typeface="Trebuchet MS"/>
              <a:cs typeface="Trebuchet MS"/>
            </a:endParaRPr>
          </a:p>
        </p:txBody>
      </p:sp>
      <p:sp>
        <p:nvSpPr>
          <p:cNvPr id="3074" name="Rectangle 9"/>
          <p:cNvSpPr>
            <a:spLocks noChangeArrowheads="1"/>
          </p:cNvSpPr>
          <p:nvPr/>
        </p:nvSpPr>
        <p:spPr bwMode="auto">
          <a:xfrm>
            <a:off x="4724400" y="2743200"/>
            <a:ext cx="184150" cy="925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ctr">
              <a:lnSpc>
                <a:spcPct val="120000"/>
              </a:lnSpc>
              <a:spcBef>
                <a:spcPct val="50000"/>
              </a:spcBef>
            </a:pPr>
            <a:endParaRPr lang="en-US" sz="2000" dirty="0"/>
          </a:p>
          <a:p>
            <a:pPr algn="ctr">
              <a:lnSpc>
                <a:spcPct val="120000"/>
              </a:lnSpc>
              <a:spcBef>
                <a:spcPct val="50000"/>
              </a:spcBef>
            </a:pPr>
            <a:endParaRPr lang="en-US" sz="1800" dirty="0"/>
          </a:p>
        </p:txBody>
      </p:sp>
      <p:sp>
        <p:nvSpPr>
          <p:cNvPr id="3075" name="Rectangle 10"/>
          <p:cNvSpPr>
            <a:spLocks noChangeArrowheads="1"/>
          </p:cNvSpPr>
          <p:nvPr/>
        </p:nvSpPr>
        <p:spPr bwMode="auto">
          <a:xfrm>
            <a:off x="6884988" y="6423025"/>
            <a:ext cx="184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dirty="0"/>
          </a:p>
        </p:txBody>
      </p:sp>
      <p:sp>
        <p:nvSpPr>
          <p:cNvPr id="14342" name="TextBox 6"/>
          <p:cNvSpPr txBox="1">
            <a:spLocks noChangeArrowheads="1"/>
          </p:cNvSpPr>
          <p:nvPr/>
        </p:nvSpPr>
        <p:spPr bwMode="auto">
          <a:xfrm>
            <a:off x="1403648" y="3501008"/>
            <a:ext cx="731520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a:defRPr/>
            </a:pPr>
            <a:endParaRPr lang="en-US" sz="2800" i="1" dirty="0" smtClean="0"/>
          </a:p>
          <a:p>
            <a:pPr algn="r">
              <a:defRPr/>
            </a:pPr>
            <a:r>
              <a:rPr lang="en-US" sz="1400" dirty="0" smtClean="0">
                <a:latin typeface="Lucida Sans"/>
                <a:cs typeface="Lucida Sans"/>
              </a:rPr>
              <a:t>JPR Ochieng</a:t>
            </a:r>
            <a:r>
              <a:rPr lang="ja-JP" altLang="en-US" sz="1400" dirty="0" smtClean="0">
                <a:latin typeface="Lucida Sans"/>
                <a:cs typeface="Lucida Sans"/>
              </a:rPr>
              <a:t>’</a:t>
            </a:r>
            <a:r>
              <a:rPr lang="en-US" sz="1400" dirty="0" smtClean="0">
                <a:latin typeface="Lucida Sans"/>
                <a:cs typeface="Lucida Sans"/>
              </a:rPr>
              <a:t>-Odero </a:t>
            </a:r>
            <a:r>
              <a:rPr lang="en-US" sz="900" b="1" i="1" dirty="0" smtClean="0">
                <a:latin typeface="Lucida Sans"/>
                <a:cs typeface="Lucida Sans"/>
              </a:rPr>
              <a:t>PhD, HSC</a:t>
            </a:r>
          </a:p>
          <a:p>
            <a:pPr algn="r">
              <a:defRPr/>
            </a:pPr>
            <a:r>
              <a:rPr lang="en-US" sz="1200" b="1" i="1" dirty="0" smtClean="0">
                <a:latin typeface="Lucida Sans"/>
                <a:cs typeface="Lucida Sans"/>
              </a:rPr>
              <a:t>Team Leader, EARF</a:t>
            </a:r>
          </a:p>
        </p:txBody>
      </p:sp>
      <p:sp>
        <p:nvSpPr>
          <p:cNvPr id="8" name="Rectangle 11"/>
          <p:cNvSpPr>
            <a:spLocks noChangeArrowheads="1"/>
          </p:cNvSpPr>
          <p:nvPr/>
        </p:nvSpPr>
        <p:spPr bwMode="auto">
          <a:xfrm>
            <a:off x="7380312" y="5877272"/>
            <a:ext cx="1731564"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100" i="1" dirty="0" smtClean="0">
                <a:latin typeface="Lucida Sans"/>
                <a:cs typeface="Lucida Sans"/>
              </a:rPr>
              <a:t>September 15th, 2016</a:t>
            </a:r>
            <a:endParaRPr lang="en-US" sz="1100" dirty="0">
              <a:latin typeface="Lucida Sans"/>
              <a:cs typeface="Lucida Sans"/>
            </a:endParaRPr>
          </a:p>
        </p:txBody>
      </p:sp>
      <p:sp>
        <p:nvSpPr>
          <p:cNvPr id="9" name="TextBox 6"/>
          <p:cNvSpPr txBox="1">
            <a:spLocks noChangeArrowheads="1"/>
          </p:cNvSpPr>
          <p:nvPr/>
        </p:nvSpPr>
        <p:spPr bwMode="auto">
          <a:xfrm>
            <a:off x="827584" y="1556792"/>
            <a:ext cx="8208912" cy="26314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a:defRPr/>
            </a:pPr>
            <a:r>
              <a:rPr lang="en-US" sz="2800" b="1" i="1" dirty="0" smtClean="0"/>
              <a:t>How do I write a Convincing and Winning Proposal</a:t>
            </a:r>
            <a:r>
              <a:rPr lang="en-US" sz="2800" b="1" i="1" dirty="0"/>
              <a:t>?</a:t>
            </a:r>
            <a:endParaRPr lang="en-US" sz="2800" b="1" i="1" dirty="0" smtClean="0"/>
          </a:p>
          <a:p>
            <a:pPr algn="r">
              <a:defRPr/>
            </a:pPr>
            <a:r>
              <a:rPr lang="en-US" sz="2800" i="1" dirty="0" smtClean="0">
                <a:solidFill>
                  <a:srgbClr val="000090"/>
                </a:solidFill>
              </a:rPr>
              <a:t>A few tips, ideas and suggestions for reflection </a:t>
            </a:r>
          </a:p>
          <a:p>
            <a:pPr algn="r">
              <a:defRPr/>
            </a:pPr>
            <a:endParaRPr lang="en-US" sz="2800" dirty="0" smtClean="0"/>
          </a:p>
          <a:p>
            <a:pPr algn="r">
              <a:defRPr/>
            </a:pPr>
            <a:endParaRPr lang="en-US" sz="2800" dirty="0" smtClean="0"/>
          </a:p>
          <a:p>
            <a:pPr algn="r">
              <a:defRPr/>
            </a:pPr>
            <a:r>
              <a:rPr lang="en-US" sz="1400" i="1" dirty="0" smtClean="0">
                <a:latin typeface="+mn-lt"/>
                <a:cs typeface="Papyrus" charset="0"/>
              </a:rPr>
              <a:t> </a:t>
            </a:r>
            <a:endParaRPr lang="en-US" sz="1400" b="1" i="1" dirty="0">
              <a:latin typeface="Papyrus" charset="0"/>
              <a:cs typeface="Papyrus" charset="0"/>
            </a:endParaRPr>
          </a:p>
          <a:p>
            <a:pPr algn="r">
              <a:defRPr/>
            </a:pPr>
            <a:endParaRPr lang="en-US" sz="1100" b="1" i="1" dirty="0" smtClean="0">
              <a:latin typeface="Papyrus" charset="0"/>
              <a:cs typeface="Papyrus" charset="0"/>
            </a:endParaRPr>
          </a:p>
        </p:txBody>
      </p:sp>
      <p:pic>
        <p:nvPicPr>
          <p:cNvPr id="10" name="Picture 9"/>
          <p:cNvPicPr>
            <a:picLocks noChangeAspect="1"/>
          </p:cNvPicPr>
          <p:nvPr/>
        </p:nvPicPr>
        <p:blipFill>
          <a:blip r:embed="rId3"/>
          <a:stretch>
            <a:fillRect/>
          </a:stretch>
        </p:blipFill>
        <p:spPr>
          <a:xfrm>
            <a:off x="1029798" y="2996952"/>
            <a:ext cx="4536504" cy="30243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5122" name="Rectangle 5"/>
          <p:cNvSpPr>
            <a:spLocks noChangeArrowheads="1"/>
          </p:cNvSpPr>
          <p:nvPr/>
        </p:nvSpPr>
        <p:spPr bwMode="auto">
          <a:xfrm>
            <a:off x="7924800" y="6553200"/>
            <a:ext cx="29541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a:solidFill>
                  <a:srgbClr val="0000FF"/>
                </a:solidFill>
              </a:rPr>
              <a:t>9</a:t>
            </a:r>
            <a:endParaRPr lang="en-US" sz="1400" b="1" dirty="0">
              <a:solidFill>
                <a:srgbClr val="0000FF"/>
              </a:solidFill>
            </a:endParaRPr>
          </a:p>
        </p:txBody>
      </p:sp>
      <p:sp>
        <p:nvSpPr>
          <p:cNvPr id="5123" name="Text Box 6"/>
          <p:cNvSpPr txBox="1">
            <a:spLocks noChangeArrowheads="1"/>
          </p:cNvSpPr>
          <p:nvPr/>
        </p:nvSpPr>
        <p:spPr bwMode="auto">
          <a:xfrm>
            <a:off x="1371600" y="1828800"/>
            <a:ext cx="7391400"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lnSpc>
                <a:spcPct val="70000"/>
              </a:lnSpc>
              <a:spcBef>
                <a:spcPct val="50000"/>
              </a:spcBef>
            </a:pPr>
            <a:endParaRPr lang="en-US" sz="1400" b="1" i="1" dirty="0">
              <a:latin typeface="Century Gothic" charset="0"/>
            </a:endParaRPr>
          </a:p>
          <a:p>
            <a:pPr algn="r">
              <a:lnSpc>
                <a:spcPct val="70000"/>
              </a:lnSpc>
              <a:spcBef>
                <a:spcPct val="50000"/>
              </a:spcBef>
            </a:pPr>
            <a:endParaRPr lang="en-US" sz="1400" b="1" i="1" dirty="0">
              <a:latin typeface="Century Gothic" charset="0"/>
            </a:endParaRPr>
          </a:p>
        </p:txBody>
      </p:sp>
      <p:sp>
        <p:nvSpPr>
          <p:cNvPr id="5124" name="Text Box 8"/>
          <p:cNvSpPr txBox="1">
            <a:spLocks noChangeArrowheads="1"/>
          </p:cNvSpPr>
          <p:nvPr/>
        </p:nvSpPr>
        <p:spPr bwMode="auto">
          <a:xfrm>
            <a:off x="1981200" y="350838"/>
            <a:ext cx="6781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300" b="1" i="1" dirty="0" smtClean="0">
                <a:solidFill>
                  <a:srgbClr val="FFFF00"/>
                </a:solidFill>
              </a:rPr>
              <a:t>Tips on how NOT to write a summary</a:t>
            </a:r>
            <a:endParaRPr lang="en-US" sz="2300" b="1" i="1" dirty="0">
              <a:solidFill>
                <a:srgbClr val="FFFF00"/>
              </a:solidFill>
            </a:endParaRPr>
          </a:p>
        </p:txBody>
      </p:sp>
      <p:sp>
        <p:nvSpPr>
          <p:cNvPr id="8" name="Text Box 4"/>
          <p:cNvSpPr txBox="1">
            <a:spLocks noChangeArrowheads="1"/>
          </p:cNvSpPr>
          <p:nvPr/>
        </p:nvSpPr>
        <p:spPr bwMode="auto">
          <a:xfrm>
            <a:off x="1043608" y="2492896"/>
            <a:ext cx="7848872"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eaLnBrk="1" hangingPunct="1">
              <a:spcBef>
                <a:spcPct val="50000"/>
              </a:spcBef>
            </a:pPr>
            <a:r>
              <a:rPr lang="en-US" sz="1800" b="1" dirty="0">
                <a:solidFill>
                  <a:srgbClr val="F40A27"/>
                </a:solidFill>
                <a:latin typeface="Trebuchet MS" charset="0"/>
                <a:cs typeface="Times New Roman" charset="0"/>
              </a:rPr>
              <a:t> </a:t>
            </a:r>
            <a:r>
              <a:rPr lang="en-US" sz="2200" b="1" dirty="0">
                <a:solidFill>
                  <a:srgbClr val="0000FF"/>
                </a:solidFill>
                <a:latin typeface="Trebuchet MS" charset="0"/>
                <a:cs typeface="Times New Roman" charset="0"/>
              </a:rPr>
              <a:t>●</a:t>
            </a:r>
            <a:r>
              <a:rPr lang="en-US" sz="1800" b="1" dirty="0">
                <a:solidFill>
                  <a:schemeClr val="tx1"/>
                </a:solidFill>
                <a:latin typeface="Trebuchet MS" charset="0"/>
                <a:cs typeface="Times New Roman" charset="0"/>
              </a:rPr>
              <a:t> </a:t>
            </a:r>
            <a:r>
              <a:rPr lang="en-US" sz="2000" dirty="0" smtClean="0">
                <a:solidFill>
                  <a:schemeClr val="tx1"/>
                </a:solidFill>
                <a:latin typeface="Trebuchet MS" charset="0"/>
                <a:cs typeface="Times New Roman" charset="0"/>
              </a:rPr>
              <a:t>The summary page is the most important part of your proposal. It is the door to your proposal. Keep it wide open</a:t>
            </a:r>
            <a:endParaRPr lang="en-US" sz="2000" dirty="0">
              <a:solidFill>
                <a:schemeClr val="tx1"/>
              </a:solidFill>
              <a:latin typeface="Tahoma" charset="0"/>
            </a:endParaRPr>
          </a:p>
          <a:p>
            <a:pPr eaLnBrk="1" hangingPunct="1">
              <a:spcBef>
                <a:spcPct val="50000"/>
              </a:spcBef>
              <a:buClr>
                <a:schemeClr val="tx1"/>
              </a:buClr>
            </a:pPr>
            <a:r>
              <a:rPr lang="en-US" sz="2200" dirty="0" smtClean="0">
                <a:solidFill>
                  <a:srgbClr val="0000FF"/>
                </a:solidFill>
                <a:latin typeface="Trebuchet MS" charset="0"/>
                <a:cs typeface="Times New Roman" charset="0"/>
              </a:rPr>
              <a:t>●</a:t>
            </a:r>
            <a:r>
              <a:rPr lang="en-US" sz="2200" dirty="0" smtClean="0">
                <a:solidFill>
                  <a:schemeClr val="tx1"/>
                </a:solidFill>
                <a:latin typeface="Trebuchet MS" charset="0"/>
                <a:cs typeface="Times New Roman" charset="0"/>
              </a:rPr>
              <a:t> </a:t>
            </a:r>
            <a:r>
              <a:rPr lang="en-US" sz="1800" dirty="0" smtClean="0">
                <a:solidFill>
                  <a:srgbClr val="000000"/>
                </a:solidFill>
                <a:latin typeface="Trebuchet MS" charset="0"/>
                <a:cs typeface="Trebuchet MS" charset="0"/>
              </a:rPr>
              <a:t>Tell the reviewer what the research proposal is about. Don</a:t>
            </a:r>
            <a:r>
              <a:rPr lang="fr-FR" sz="1800" dirty="0" smtClean="0">
                <a:solidFill>
                  <a:srgbClr val="000000"/>
                </a:solidFill>
                <a:latin typeface="Trebuchet MS" charset="0"/>
                <a:cs typeface="Trebuchet MS" charset="0"/>
              </a:rPr>
              <a:t>’</a:t>
            </a:r>
            <a:r>
              <a:rPr lang="en-US" sz="1800" dirty="0" smtClean="0">
                <a:solidFill>
                  <a:srgbClr val="000000"/>
                </a:solidFill>
                <a:latin typeface="Trebuchet MS" charset="0"/>
                <a:cs typeface="Trebuchet MS" charset="0"/>
              </a:rPr>
              <a:t>t fudge or hedge about. Be straight to the point. </a:t>
            </a:r>
          </a:p>
          <a:p>
            <a:pPr algn="ctr" eaLnBrk="1" hangingPunct="1">
              <a:spcBef>
                <a:spcPct val="50000"/>
              </a:spcBef>
              <a:buClr>
                <a:schemeClr val="tx1"/>
              </a:buClr>
            </a:pPr>
            <a:r>
              <a:rPr lang="en-US" sz="1800" dirty="0" smtClean="0">
                <a:solidFill>
                  <a:srgbClr val="0000FF"/>
                </a:solidFill>
                <a:latin typeface="Trebuchet MS" charset="0"/>
                <a:cs typeface="Trebuchet MS" charset="0"/>
              </a:rPr>
              <a:t>The research </a:t>
            </a:r>
            <a:r>
              <a:rPr lang="en-US" sz="1800" dirty="0">
                <a:solidFill>
                  <a:srgbClr val="0000FF"/>
                </a:solidFill>
                <a:latin typeface="Trebuchet MS" charset="0"/>
                <a:cs typeface="Trebuchet MS" charset="0"/>
              </a:rPr>
              <a:t>o</a:t>
            </a:r>
            <a:r>
              <a:rPr lang="en-US" sz="1800" dirty="0" smtClean="0">
                <a:solidFill>
                  <a:srgbClr val="0000FF"/>
                </a:solidFill>
                <a:latin typeface="Trebuchet MS" charset="0"/>
                <a:cs typeface="Trebuchet MS" charset="0"/>
              </a:rPr>
              <a:t>bjective of this proposal is… </a:t>
            </a:r>
            <a:endParaRPr lang="en-US" sz="1800" dirty="0">
              <a:solidFill>
                <a:srgbClr val="0000FF"/>
              </a:solidFill>
              <a:latin typeface="Trebuchet MS" charset="0"/>
              <a:cs typeface="Times New Roman" charset="0"/>
            </a:endParaRPr>
          </a:p>
          <a:p>
            <a:pPr eaLnBrk="1" hangingPunct="1">
              <a:spcBef>
                <a:spcPct val="50000"/>
              </a:spcBef>
              <a:buClr>
                <a:schemeClr val="tx1"/>
              </a:buClr>
            </a:pPr>
            <a:r>
              <a:rPr lang="en-US" sz="1800" dirty="0">
                <a:solidFill>
                  <a:srgbClr val="F40A27"/>
                </a:solidFill>
              </a:rPr>
              <a:t> </a:t>
            </a:r>
            <a:r>
              <a:rPr lang="en-US" sz="2200" dirty="0">
                <a:solidFill>
                  <a:srgbClr val="0000FF"/>
                </a:solidFill>
                <a:latin typeface="Trebuchet MS" charset="0"/>
                <a:cs typeface="Times New Roman" charset="0"/>
              </a:rPr>
              <a:t>●</a:t>
            </a:r>
            <a:r>
              <a:rPr lang="en-US" sz="2200" dirty="0">
                <a:solidFill>
                  <a:schemeClr val="tx1"/>
                </a:solidFill>
                <a:latin typeface="Trebuchet MS" charset="0"/>
                <a:cs typeface="Times New Roman" charset="0"/>
              </a:rPr>
              <a:t> </a:t>
            </a:r>
            <a:r>
              <a:rPr lang="en-US" sz="1800" dirty="0" smtClean="0">
                <a:solidFill>
                  <a:srgbClr val="0000FF"/>
                </a:solidFill>
                <a:latin typeface="Trebuchet MS" charset="0"/>
                <a:cs typeface="Times New Roman" charset="0"/>
              </a:rPr>
              <a:t>Avoid words that to reviewers do not mean research:</a:t>
            </a:r>
          </a:p>
          <a:p>
            <a:pPr algn="ctr" eaLnBrk="1" hangingPunct="1">
              <a:spcBef>
                <a:spcPct val="50000"/>
              </a:spcBef>
              <a:buClr>
                <a:schemeClr val="tx1"/>
              </a:buClr>
            </a:pPr>
            <a:r>
              <a:rPr lang="en-US" sz="1800" dirty="0">
                <a:solidFill>
                  <a:srgbClr val="800000"/>
                </a:solidFill>
                <a:latin typeface="Trebuchet MS" charset="0"/>
                <a:cs typeface="Times New Roman" charset="0"/>
              </a:rPr>
              <a:t> </a:t>
            </a:r>
            <a:r>
              <a:rPr lang="en-US" sz="1800" dirty="0" smtClean="0">
                <a:solidFill>
                  <a:srgbClr val="FF0000"/>
                </a:solidFill>
                <a:latin typeface="Trebuchet MS" charset="0"/>
                <a:cs typeface="Times New Roman" charset="0"/>
              </a:rPr>
              <a:t>“develop” “design” “optimize” “control”</a:t>
            </a:r>
            <a:endParaRPr lang="en-US" sz="1800" dirty="0">
              <a:solidFill>
                <a:srgbClr val="FF0000"/>
              </a:solidFill>
              <a:latin typeface="Trebuchet MS" charset="0"/>
              <a:cs typeface="Times New Roman" charset="0"/>
            </a:endParaRPr>
          </a:p>
          <a:p>
            <a:pPr eaLnBrk="1" hangingPunct="1">
              <a:spcBef>
                <a:spcPct val="50000"/>
              </a:spcBef>
              <a:buClr>
                <a:schemeClr val="tx1"/>
              </a:buClr>
            </a:pPr>
            <a:r>
              <a:rPr lang="en-US" sz="1800" dirty="0">
                <a:solidFill>
                  <a:srgbClr val="F40A27"/>
                </a:solidFill>
                <a:latin typeface="Trebuchet MS" charset="0"/>
                <a:cs typeface="Times New Roman" charset="0"/>
              </a:rPr>
              <a:t> </a:t>
            </a:r>
            <a:r>
              <a:rPr lang="en-US" sz="2200" b="1" dirty="0" smtClean="0">
                <a:solidFill>
                  <a:srgbClr val="0000FF"/>
                </a:solidFill>
                <a:latin typeface="Trebuchet MS" charset="0"/>
                <a:cs typeface="Times New Roman" charset="0"/>
              </a:rPr>
              <a:t>● </a:t>
            </a:r>
            <a:r>
              <a:rPr lang="en-US" sz="1800" dirty="0" smtClean="0">
                <a:solidFill>
                  <a:srgbClr val="0000FF"/>
                </a:solidFill>
                <a:latin typeface="Trebuchet MS" charset="0"/>
                <a:cs typeface="Times New Roman" charset="0"/>
              </a:rPr>
              <a:t>No grammatical or spelling mistakes</a:t>
            </a:r>
          </a:p>
          <a:p>
            <a:pPr eaLnBrk="1" hangingPunct="1">
              <a:spcBef>
                <a:spcPct val="50000"/>
              </a:spcBef>
              <a:buClr>
                <a:schemeClr val="tx1"/>
              </a:buClr>
            </a:pPr>
            <a:r>
              <a:rPr lang="en-US" sz="1400" dirty="0">
                <a:solidFill>
                  <a:srgbClr val="F40A27"/>
                </a:solidFill>
                <a:latin typeface="Trebuchet MS" charset="0"/>
                <a:cs typeface="Times New Roman" charset="0"/>
              </a:rPr>
              <a:t> </a:t>
            </a:r>
            <a:r>
              <a:rPr lang="en-US" sz="1800" b="1" dirty="0">
                <a:solidFill>
                  <a:srgbClr val="0000FF"/>
                </a:solidFill>
                <a:latin typeface="Trebuchet MS" charset="0"/>
                <a:cs typeface="Times New Roman" charset="0"/>
              </a:rPr>
              <a:t>● </a:t>
            </a:r>
            <a:r>
              <a:rPr lang="en-US" sz="1800" dirty="0" smtClean="0">
                <a:solidFill>
                  <a:srgbClr val="0000FF"/>
                </a:solidFill>
                <a:latin typeface="Trebuchet MS" charset="0"/>
                <a:cs typeface="Trebuchet MS" charset="0"/>
              </a:rPr>
              <a:t>Stick </a:t>
            </a:r>
            <a:r>
              <a:rPr lang="en-US" sz="1800" dirty="0">
                <a:solidFill>
                  <a:srgbClr val="0000FF"/>
                </a:solidFill>
                <a:latin typeface="Trebuchet MS" charset="0"/>
                <a:cs typeface="Trebuchet MS" charset="0"/>
              </a:rPr>
              <a:t>to the word count </a:t>
            </a:r>
            <a:r>
              <a:rPr lang="en-US" sz="1800" dirty="0" smtClean="0">
                <a:solidFill>
                  <a:srgbClr val="0000FF"/>
                </a:solidFill>
                <a:latin typeface="Trebuchet MS" charset="0"/>
                <a:cs typeface="Trebuchet MS" charset="0"/>
              </a:rPr>
              <a:t>guide</a:t>
            </a:r>
            <a:endParaRPr lang="en-US" sz="1800" dirty="0">
              <a:solidFill>
                <a:srgbClr val="0000FF"/>
              </a:solidFill>
              <a:latin typeface="Trebuchet MS" charset="0"/>
              <a:cs typeface="Times New Roman" charset="0"/>
            </a:endParaRPr>
          </a:p>
        </p:txBody>
      </p:sp>
      <p:sp>
        <p:nvSpPr>
          <p:cNvPr id="9" name="Line 15"/>
          <p:cNvSpPr>
            <a:spLocks noChangeShapeType="1"/>
          </p:cNvSpPr>
          <p:nvPr/>
        </p:nvSpPr>
        <p:spPr bwMode="auto">
          <a:xfrm flipH="1">
            <a:off x="5004048" y="1556792"/>
            <a:ext cx="0" cy="936103"/>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0"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Don</a:t>
            </a:r>
            <a:r>
              <a:rPr lang="fr-FR" sz="2000" dirty="0" smtClean="0">
                <a:solidFill>
                  <a:schemeClr val="bg1"/>
                </a:solidFill>
              </a:rPr>
              <a:t>’</a:t>
            </a:r>
            <a:r>
              <a:rPr lang="en-US" sz="2000" dirty="0" smtClean="0">
                <a:solidFill>
                  <a:schemeClr val="bg1"/>
                </a:solidFill>
              </a:rPr>
              <a:t>t commit </a:t>
            </a:r>
            <a:r>
              <a:rPr lang="en-US" sz="2000" dirty="0">
                <a:solidFill>
                  <a:schemeClr val="bg1"/>
                </a:solidFill>
              </a:rPr>
              <a:t>s</a:t>
            </a:r>
            <a:r>
              <a:rPr lang="en-US" sz="2000" dirty="0" smtClean="0">
                <a:solidFill>
                  <a:schemeClr val="bg1"/>
                </a:solidFill>
              </a:rPr>
              <a:t>uicide in the summary:</a:t>
            </a:r>
            <a:endParaRPr lang="en-US" sz="1600" dirty="0">
              <a:solidFill>
                <a:schemeClr val="bg1"/>
              </a:solidFill>
            </a:endParaRPr>
          </a:p>
        </p:txBody>
      </p:sp>
    </p:spTree>
    <p:extLst>
      <p:ext uri="{BB962C8B-B14F-4D97-AF65-F5344CB8AC3E}">
        <p14:creationId xmlns:p14="http://schemas.microsoft.com/office/powerpoint/2010/main" val="1168074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5122" name="Rectangle 5"/>
          <p:cNvSpPr>
            <a:spLocks noChangeArrowheads="1"/>
          </p:cNvSpPr>
          <p:nvPr/>
        </p:nvSpPr>
        <p:spPr bwMode="auto">
          <a:xfrm>
            <a:off x="7924800" y="6553200"/>
            <a:ext cx="398011"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smtClean="0">
                <a:solidFill>
                  <a:srgbClr val="0000FF"/>
                </a:solidFill>
              </a:rPr>
              <a:t>13</a:t>
            </a:r>
            <a:endParaRPr lang="en-US" sz="1400" b="1" dirty="0">
              <a:solidFill>
                <a:srgbClr val="0000FF"/>
              </a:solidFill>
            </a:endParaRPr>
          </a:p>
        </p:txBody>
      </p:sp>
      <p:sp>
        <p:nvSpPr>
          <p:cNvPr id="5123" name="Text Box 6"/>
          <p:cNvSpPr txBox="1">
            <a:spLocks noChangeArrowheads="1"/>
          </p:cNvSpPr>
          <p:nvPr/>
        </p:nvSpPr>
        <p:spPr bwMode="auto">
          <a:xfrm>
            <a:off x="1371600" y="1828800"/>
            <a:ext cx="7391400"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lnSpc>
                <a:spcPct val="70000"/>
              </a:lnSpc>
              <a:spcBef>
                <a:spcPct val="50000"/>
              </a:spcBef>
            </a:pPr>
            <a:endParaRPr lang="en-US" sz="1400" b="1" i="1" dirty="0">
              <a:latin typeface="Century Gothic" charset="0"/>
            </a:endParaRPr>
          </a:p>
          <a:p>
            <a:pPr algn="r">
              <a:lnSpc>
                <a:spcPct val="70000"/>
              </a:lnSpc>
              <a:spcBef>
                <a:spcPct val="50000"/>
              </a:spcBef>
            </a:pPr>
            <a:endParaRPr lang="en-US" sz="1400" b="1" i="1" dirty="0">
              <a:latin typeface="Century Gothic" charset="0"/>
            </a:endParaRPr>
          </a:p>
        </p:txBody>
      </p:sp>
      <p:sp>
        <p:nvSpPr>
          <p:cNvPr id="5124" name="Text Box 8"/>
          <p:cNvSpPr txBox="1">
            <a:spLocks noChangeArrowheads="1"/>
          </p:cNvSpPr>
          <p:nvPr/>
        </p:nvSpPr>
        <p:spPr bwMode="auto">
          <a:xfrm>
            <a:off x="1981200" y="350838"/>
            <a:ext cx="6781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300" b="1" i="1" dirty="0" smtClean="0">
                <a:solidFill>
                  <a:srgbClr val="FFFF00"/>
                </a:solidFill>
              </a:rPr>
              <a:t>Planning the resources for the project</a:t>
            </a:r>
            <a:endParaRPr lang="en-US" sz="2300" b="1" i="1" dirty="0">
              <a:solidFill>
                <a:srgbClr val="FFFF00"/>
              </a:solidFill>
            </a:endParaRPr>
          </a:p>
        </p:txBody>
      </p:sp>
      <p:sp>
        <p:nvSpPr>
          <p:cNvPr id="9" name="Line 15"/>
          <p:cNvSpPr>
            <a:spLocks noChangeShapeType="1"/>
          </p:cNvSpPr>
          <p:nvPr/>
        </p:nvSpPr>
        <p:spPr bwMode="auto">
          <a:xfrm flipH="1">
            <a:off x="5004048" y="1556793"/>
            <a:ext cx="0" cy="504056"/>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0"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All projects will need a budget</a:t>
            </a:r>
            <a:endParaRPr lang="en-US" sz="1600" dirty="0">
              <a:solidFill>
                <a:schemeClr val="bg1"/>
              </a:solidFill>
            </a:endParaRPr>
          </a:p>
        </p:txBody>
      </p:sp>
      <p:pic>
        <p:nvPicPr>
          <p:cNvPr id="11" name="Content Placeholder 4" descr="dilbert budget.jpg"/>
          <p:cNvPicPr>
            <a:picLocks noChangeAspect="1"/>
          </p:cNvPicPr>
          <p:nvPr/>
        </p:nvPicPr>
        <p:blipFill rotWithShape="1">
          <a:blip r:embed="rId3">
            <a:extLst>
              <a:ext uri="{28A0092B-C50C-407E-A947-70E740481C1C}">
                <a14:useLocalDpi xmlns:a14="http://schemas.microsoft.com/office/drawing/2010/main" val="0"/>
              </a:ext>
            </a:extLst>
          </a:blip>
          <a:srcRect t="3223" r="16997" b="74821"/>
          <a:stretch/>
        </p:blipFill>
        <p:spPr>
          <a:xfrm>
            <a:off x="1059447" y="2132856"/>
            <a:ext cx="8096137" cy="2770779"/>
          </a:xfrm>
          <a:prstGeom prst="rect">
            <a:avLst/>
          </a:prstGeom>
        </p:spPr>
      </p:pic>
    </p:spTree>
    <p:extLst>
      <p:ext uri="{BB962C8B-B14F-4D97-AF65-F5344CB8AC3E}">
        <p14:creationId xmlns:p14="http://schemas.microsoft.com/office/powerpoint/2010/main" val="1142680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5122" name="Rectangle 5"/>
          <p:cNvSpPr>
            <a:spLocks noChangeArrowheads="1"/>
          </p:cNvSpPr>
          <p:nvPr/>
        </p:nvSpPr>
        <p:spPr bwMode="auto">
          <a:xfrm>
            <a:off x="7924800" y="6553200"/>
            <a:ext cx="398011"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smtClean="0">
                <a:solidFill>
                  <a:srgbClr val="0000FF"/>
                </a:solidFill>
              </a:rPr>
              <a:t>14</a:t>
            </a:r>
            <a:endParaRPr lang="en-US" sz="1400" b="1" dirty="0">
              <a:solidFill>
                <a:srgbClr val="0000FF"/>
              </a:solidFill>
            </a:endParaRPr>
          </a:p>
        </p:txBody>
      </p:sp>
      <p:sp>
        <p:nvSpPr>
          <p:cNvPr id="5123" name="Text Box 6"/>
          <p:cNvSpPr txBox="1">
            <a:spLocks noChangeArrowheads="1"/>
          </p:cNvSpPr>
          <p:nvPr/>
        </p:nvSpPr>
        <p:spPr bwMode="auto">
          <a:xfrm>
            <a:off x="1371600" y="1828800"/>
            <a:ext cx="7391400"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lnSpc>
                <a:spcPct val="70000"/>
              </a:lnSpc>
              <a:spcBef>
                <a:spcPct val="50000"/>
              </a:spcBef>
            </a:pPr>
            <a:endParaRPr lang="en-US" sz="1400" b="1" i="1" dirty="0">
              <a:latin typeface="Century Gothic" charset="0"/>
            </a:endParaRPr>
          </a:p>
          <a:p>
            <a:pPr algn="r">
              <a:lnSpc>
                <a:spcPct val="70000"/>
              </a:lnSpc>
              <a:spcBef>
                <a:spcPct val="50000"/>
              </a:spcBef>
            </a:pPr>
            <a:endParaRPr lang="en-US" sz="1400" b="1" i="1" dirty="0">
              <a:latin typeface="Century Gothic" charset="0"/>
            </a:endParaRPr>
          </a:p>
        </p:txBody>
      </p:sp>
      <p:sp>
        <p:nvSpPr>
          <p:cNvPr id="5124" name="Text Box 8"/>
          <p:cNvSpPr txBox="1">
            <a:spLocks noChangeArrowheads="1"/>
          </p:cNvSpPr>
          <p:nvPr/>
        </p:nvSpPr>
        <p:spPr bwMode="auto">
          <a:xfrm>
            <a:off x="1981200" y="350838"/>
            <a:ext cx="6781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300" b="1" i="1" dirty="0" smtClean="0">
                <a:solidFill>
                  <a:srgbClr val="FFFF00"/>
                </a:solidFill>
              </a:rPr>
              <a:t>Resourcing the Project (1)</a:t>
            </a:r>
            <a:endParaRPr lang="en-US" sz="2300" b="1" i="1" dirty="0">
              <a:solidFill>
                <a:srgbClr val="FFFF00"/>
              </a:solidFill>
            </a:endParaRPr>
          </a:p>
        </p:txBody>
      </p:sp>
      <p:sp>
        <p:nvSpPr>
          <p:cNvPr id="9" name="Line 15"/>
          <p:cNvSpPr>
            <a:spLocks noChangeShapeType="1"/>
          </p:cNvSpPr>
          <p:nvPr/>
        </p:nvSpPr>
        <p:spPr bwMode="auto">
          <a:xfrm flipH="1">
            <a:off x="5004048" y="1556793"/>
            <a:ext cx="0" cy="504056"/>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0"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Designing the budget</a:t>
            </a:r>
            <a:endParaRPr lang="en-US" sz="1600" dirty="0">
              <a:solidFill>
                <a:schemeClr val="bg1"/>
              </a:solidFill>
            </a:endParaRPr>
          </a:p>
        </p:txBody>
      </p:sp>
      <p:sp>
        <p:nvSpPr>
          <p:cNvPr id="12" name="Content Placeholder 2"/>
          <p:cNvSpPr txBox="1">
            <a:spLocks/>
          </p:cNvSpPr>
          <p:nvPr/>
        </p:nvSpPr>
        <p:spPr>
          <a:xfrm>
            <a:off x="835025" y="2132856"/>
            <a:ext cx="8308975" cy="349175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None/>
            </a:pPr>
            <a:r>
              <a:rPr lang="en-US" sz="2400" b="1" dirty="0">
                <a:solidFill>
                  <a:srgbClr val="F40A27"/>
                </a:solidFill>
                <a:latin typeface="Trebuchet MS" charset="0"/>
                <a:cs typeface="Times New Roman" charset="0"/>
              </a:rPr>
              <a:t> </a:t>
            </a:r>
            <a:r>
              <a:rPr lang="en-US" sz="2400" b="1" dirty="0">
                <a:solidFill>
                  <a:srgbClr val="0000FF"/>
                </a:solidFill>
                <a:latin typeface="Trebuchet MS" charset="0"/>
                <a:cs typeface="Times New Roman" charset="0"/>
              </a:rPr>
              <a:t>●</a:t>
            </a:r>
            <a:r>
              <a:rPr lang="en-US" sz="2400" b="1" dirty="0">
                <a:latin typeface="Trebuchet MS" charset="0"/>
                <a:cs typeface="Times New Roman" charset="0"/>
              </a:rPr>
              <a:t> </a:t>
            </a:r>
            <a:r>
              <a:rPr lang="en-US" sz="2200" dirty="0" smtClean="0"/>
              <a:t>Nearly all grants stipulate a budget limit</a:t>
            </a:r>
          </a:p>
          <a:p>
            <a:pPr marL="0" indent="0">
              <a:buNone/>
            </a:pPr>
            <a:endParaRPr lang="en-US" sz="2200" dirty="0" smtClean="0"/>
          </a:p>
          <a:p>
            <a:pPr marL="0" indent="0">
              <a:buNone/>
            </a:pPr>
            <a:r>
              <a:rPr lang="en-US" sz="2400" b="1" dirty="0">
                <a:solidFill>
                  <a:srgbClr val="F40A27"/>
                </a:solidFill>
                <a:latin typeface="Trebuchet MS" charset="0"/>
                <a:cs typeface="Times New Roman" charset="0"/>
              </a:rPr>
              <a:t> </a:t>
            </a:r>
            <a:r>
              <a:rPr lang="en-US" sz="2400" b="1" dirty="0">
                <a:solidFill>
                  <a:srgbClr val="0000FF"/>
                </a:solidFill>
                <a:latin typeface="Trebuchet MS" charset="0"/>
                <a:cs typeface="Times New Roman" charset="0"/>
              </a:rPr>
              <a:t>●</a:t>
            </a:r>
            <a:r>
              <a:rPr lang="en-US" sz="2400" b="1" dirty="0">
                <a:latin typeface="Trebuchet MS" charset="0"/>
                <a:cs typeface="Times New Roman" charset="0"/>
              </a:rPr>
              <a:t> </a:t>
            </a:r>
            <a:r>
              <a:rPr lang="en-US" sz="2200" dirty="0" smtClean="0"/>
              <a:t>By calculating costs you can determine how to achieve the study goals cost-effectively and within allocated limit</a:t>
            </a:r>
          </a:p>
          <a:p>
            <a:endParaRPr lang="en-US" sz="2200" dirty="0" smtClean="0"/>
          </a:p>
          <a:p>
            <a:pPr marL="0" indent="0">
              <a:buNone/>
            </a:pPr>
            <a:r>
              <a:rPr lang="en-US" sz="2400" b="1" dirty="0">
                <a:solidFill>
                  <a:srgbClr val="F40A27"/>
                </a:solidFill>
                <a:latin typeface="Trebuchet MS" charset="0"/>
                <a:cs typeface="Times New Roman" charset="0"/>
              </a:rPr>
              <a:t> </a:t>
            </a:r>
            <a:r>
              <a:rPr lang="en-US" sz="2400" b="1" dirty="0">
                <a:solidFill>
                  <a:srgbClr val="0000FF"/>
                </a:solidFill>
                <a:latin typeface="Trebuchet MS" charset="0"/>
                <a:cs typeface="Times New Roman" charset="0"/>
              </a:rPr>
              <a:t>●</a:t>
            </a:r>
            <a:r>
              <a:rPr lang="en-US" sz="2400" b="1" dirty="0">
                <a:latin typeface="Trebuchet MS" charset="0"/>
                <a:cs typeface="Times New Roman" charset="0"/>
              </a:rPr>
              <a:t> </a:t>
            </a:r>
            <a:r>
              <a:rPr lang="en-US" sz="2200" dirty="0" smtClean="0"/>
              <a:t>Helps to identify resources available locally and which additional resources may be needed</a:t>
            </a:r>
          </a:p>
          <a:p>
            <a:pPr marL="0" indent="0">
              <a:buNone/>
            </a:pPr>
            <a:endParaRPr lang="en-US" sz="2200" dirty="0" smtClean="0"/>
          </a:p>
          <a:p>
            <a:pPr marL="0" indent="0">
              <a:buNone/>
            </a:pPr>
            <a:r>
              <a:rPr lang="en-US" sz="2400" b="1" dirty="0">
                <a:solidFill>
                  <a:srgbClr val="F40A27"/>
                </a:solidFill>
                <a:latin typeface="Trebuchet MS" charset="0"/>
                <a:cs typeface="Times New Roman" charset="0"/>
              </a:rPr>
              <a:t> </a:t>
            </a:r>
            <a:r>
              <a:rPr lang="en-US" sz="2400" b="1" dirty="0">
                <a:solidFill>
                  <a:srgbClr val="0000FF"/>
                </a:solidFill>
                <a:latin typeface="Trebuchet MS" charset="0"/>
                <a:cs typeface="Times New Roman" charset="0"/>
              </a:rPr>
              <a:t>●</a:t>
            </a:r>
            <a:r>
              <a:rPr lang="en-US" sz="2400" b="1" dirty="0">
                <a:latin typeface="Trebuchet MS" charset="0"/>
                <a:cs typeface="Times New Roman" charset="0"/>
              </a:rPr>
              <a:t> </a:t>
            </a:r>
            <a:r>
              <a:rPr lang="en-US" sz="2200" dirty="0" smtClean="0"/>
              <a:t>Encourages thinking about aspects of the study that may have been overlooked</a:t>
            </a:r>
          </a:p>
        </p:txBody>
      </p:sp>
    </p:spTree>
    <p:extLst>
      <p:ext uri="{BB962C8B-B14F-4D97-AF65-F5344CB8AC3E}">
        <p14:creationId xmlns:p14="http://schemas.microsoft.com/office/powerpoint/2010/main" val="19381633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5122" name="Rectangle 5"/>
          <p:cNvSpPr>
            <a:spLocks noChangeArrowheads="1"/>
          </p:cNvSpPr>
          <p:nvPr/>
        </p:nvSpPr>
        <p:spPr bwMode="auto">
          <a:xfrm>
            <a:off x="7924800" y="6553200"/>
            <a:ext cx="398011"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smtClean="0">
                <a:solidFill>
                  <a:srgbClr val="0000FF"/>
                </a:solidFill>
              </a:rPr>
              <a:t>15</a:t>
            </a:r>
            <a:endParaRPr lang="en-US" sz="1400" b="1" dirty="0">
              <a:solidFill>
                <a:srgbClr val="0000FF"/>
              </a:solidFill>
            </a:endParaRPr>
          </a:p>
        </p:txBody>
      </p:sp>
      <p:sp>
        <p:nvSpPr>
          <p:cNvPr id="5124" name="Text Box 8"/>
          <p:cNvSpPr txBox="1">
            <a:spLocks noChangeArrowheads="1"/>
          </p:cNvSpPr>
          <p:nvPr/>
        </p:nvSpPr>
        <p:spPr bwMode="auto">
          <a:xfrm>
            <a:off x="1981200" y="350838"/>
            <a:ext cx="6781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300" b="1" i="1" dirty="0" smtClean="0">
                <a:solidFill>
                  <a:srgbClr val="DFF00E"/>
                </a:solidFill>
              </a:rPr>
              <a:t>Resourcing the Project (2)</a:t>
            </a:r>
            <a:endParaRPr lang="en-US" sz="2300" b="1" i="1" dirty="0">
              <a:solidFill>
                <a:srgbClr val="DFF00E"/>
              </a:solidFill>
            </a:endParaRPr>
          </a:p>
        </p:txBody>
      </p:sp>
      <p:sp>
        <p:nvSpPr>
          <p:cNvPr id="9" name="Line 15"/>
          <p:cNvSpPr>
            <a:spLocks noChangeShapeType="1"/>
          </p:cNvSpPr>
          <p:nvPr/>
        </p:nvSpPr>
        <p:spPr bwMode="auto">
          <a:xfrm flipH="1">
            <a:off x="5004048" y="1466910"/>
            <a:ext cx="0" cy="504056"/>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0"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Designing the budget:</a:t>
            </a:r>
            <a:endParaRPr lang="en-US" sz="1600" dirty="0">
              <a:solidFill>
                <a:schemeClr val="bg1"/>
              </a:solidFill>
            </a:endParaRPr>
          </a:p>
        </p:txBody>
      </p:sp>
      <p:sp>
        <p:nvSpPr>
          <p:cNvPr id="11" name="Content Placeholder 2"/>
          <p:cNvSpPr txBox="1">
            <a:spLocks/>
          </p:cNvSpPr>
          <p:nvPr/>
        </p:nvSpPr>
        <p:spPr>
          <a:xfrm>
            <a:off x="849560" y="1897232"/>
            <a:ext cx="8308975" cy="3491753"/>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buNone/>
            </a:pPr>
            <a:r>
              <a:rPr lang="en-US" sz="2000" b="1" dirty="0">
                <a:solidFill>
                  <a:srgbClr val="F40A27"/>
                </a:solidFill>
                <a:latin typeface="Trebuchet MS" charset="0"/>
                <a:cs typeface="Times New Roman" charset="0"/>
              </a:rPr>
              <a:t> </a:t>
            </a:r>
            <a:r>
              <a:rPr lang="en-US" sz="1800" b="1" dirty="0">
                <a:solidFill>
                  <a:srgbClr val="0000FF"/>
                </a:solidFill>
                <a:latin typeface="Trebuchet MS" charset="0"/>
                <a:ea typeface="Trebuchet MS" charset="0"/>
                <a:cs typeface="Trebuchet MS" charset="0"/>
              </a:rPr>
              <a:t>●</a:t>
            </a:r>
            <a:r>
              <a:rPr lang="en-US" sz="1800" b="1" dirty="0">
                <a:latin typeface="Trebuchet MS" charset="0"/>
                <a:ea typeface="Trebuchet MS" charset="0"/>
                <a:cs typeface="Trebuchet MS" charset="0"/>
              </a:rPr>
              <a:t> </a:t>
            </a:r>
            <a:r>
              <a:rPr lang="en-US" sz="1800" dirty="0" smtClean="0">
                <a:latin typeface="Trebuchet MS" charset="0"/>
                <a:ea typeface="Trebuchet MS" charset="0"/>
                <a:cs typeface="Trebuchet MS" charset="0"/>
              </a:rPr>
              <a:t>Check grant for budget instructions and template to follow</a:t>
            </a:r>
          </a:p>
          <a:p>
            <a:pPr marL="0" indent="0">
              <a:buNone/>
            </a:pPr>
            <a:endParaRPr lang="en-US" sz="1800" dirty="0" smtClean="0">
              <a:latin typeface="Trebuchet MS" charset="0"/>
              <a:ea typeface="Trebuchet MS" charset="0"/>
              <a:cs typeface="Trebuchet MS" charset="0"/>
            </a:endParaRPr>
          </a:p>
          <a:p>
            <a:pPr marL="0" indent="0">
              <a:buNone/>
            </a:pPr>
            <a:r>
              <a:rPr lang="en-US" sz="1800" b="1" dirty="0">
                <a:solidFill>
                  <a:srgbClr val="F40A27"/>
                </a:solidFill>
                <a:latin typeface="Trebuchet MS" charset="0"/>
                <a:ea typeface="Trebuchet MS" charset="0"/>
                <a:cs typeface="Trebuchet MS" charset="0"/>
              </a:rPr>
              <a:t> </a:t>
            </a:r>
            <a:r>
              <a:rPr lang="en-US" sz="1800" b="1" dirty="0">
                <a:solidFill>
                  <a:srgbClr val="0000FF"/>
                </a:solidFill>
                <a:latin typeface="Trebuchet MS" charset="0"/>
                <a:ea typeface="Trebuchet MS" charset="0"/>
                <a:cs typeface="Trebuchet MS" charset="0"/>
              </a:rPr>
              <a:t>●</a:t>
            </a:r>
            <a:r>
              <a:rPr lang="en-US" sz="1800" b="1" dirty="0">
                <a:latin typeface="Trebuchet MS" charset="0"/>
                <a:ea typeface="Trebuchet MS" charset="0"/>
                <a:cs typeface="Trebuchet MS" charset="0"/>
              </a:rPr>
              <a:t> </a:t>
            </a:r>
            <a:r>
              <a:rPr lang="en-US" sz="1800" dirty="0" smtClean="0">
                <a:latin typeface="Trebuchet MS" charset="0"/>
                <a:ea typeface="Trebuchet MS" charset="0"/>
                <a:cs typeface="Trebuchet MS" charset="0"/>
              </a:rPr>
              <a:t>Consider costs early on</a:t>
            </a:r>
          </a:p>
          <a:p>
            <a:pPr lvl="1"/>
            <a:r>
              <a:rPr lang="en-US" sz="1800" dirty="0" smtClean="0">
                <a:latin typeface="Trebuchet MS" charset="0"/>
                <a:ea typeface="Trebuchet MS" charset="0"/>
                <a:cs typeface="Trebuchet MS" charset="0"/>
              </a:rPr>
              <a:t> </a:t>
            </a:r>
            <a:r>
              <a:rPr lang="en-US" sz="1800" dirty="0">
                <a:latin typeface="Trebuchet MS" charset="0"/>
                <a:ea typeface="Trebuchet MS" charset="0"/>
                <a:cs typeface="Trebuchet MS" charset="0"/>
              </a:rPr>
              <a:t>S</a:t>
            </a:r>
            <a:r>
              <a:rPr lang="en-US" sz="1800" dirty="0" smtClean="0">
                <a:latin typeface="Trebuchet MS" charset="0"/>
                <a:ea typeface="Trebuchet MS" charset="0"/>
                <a:cs typeface="Trebuchet MS" charset="0"/>
              </a:rPr>
              <a:t>ince cost is limiting factor, keep it mind during writing of the proposal, include a resource column in the work plan</a:t>
            </a:r>
          </a:p>
          <a:p>
            <a:pPr lvl="1"/>
            <a:endParaRPr lang="en-US" sz="600" dirty="0" smtClean="0">
              <a:latin typeface="Trebuchet MS" charset="0"/>
              <a:ea typeface="Trebuchet MS" charset="0"/>
              <a:cs typeface="Trebuchet MS" charset="0"/>
            </a:endParaRPr>
          </a:p>
          <a:p>
            <a:pPr marL="0" indent="0">
              <a:buNone/>
            </a:pPr>
            <a:r>
              <a:rPr lang="en-US" sz="1800" b="1" dirty="0">
                <a:solidFill>
                  <a:srgbClr val="F40A27"/>
                </a:solidFill>
                <a:latin typeface="Trebuchet MS" charset="0"/>
                <a:ea typeface="Trebuchet MS" charset="0"/>
                <a:cs typeface="Trebuchet MS" charset="0"/>
              </a:rPr>
              <a:t> </a:t>
            </a:r>
            <a:r>
              <a:rPr lang="en-US" sz="1800" b="1" dirty="0">
                <a:solidFill>
                  <a:srgbClr val="0000FF"/>
                </a:solidFill>
                <a:latin typeface="Trebuchet MS" charset="0"/>
                <a:ea typeface="Trebuchet MS" charset="0"/>
                <a:cs typeface="Trebuchet MS" charset="0"/>
              </a:rPr>
              <a:t>●</a:t>
            </a:r>
            <a:r>
              <a:rPr lang="en-US" sz="1800" b="1" dirty="0">
                <a:latin typeface="Trebuchet MS" charset="0"/>
                <a:ea typeface="Trebuchet MS" charset="0"/>
                <a:cs typeface="Trebuchet MS" charset="0"/>
              </a:rPr>
              <a:t> </a:t>
            </a:r>
            <a:r>
              <a:rPr lang="en-US" sz="1800" dirty="0" smtClean="0">
                <a:latin typeface="Trebuchet MS" charset="0"/>
                <a:ea typeface="Trebuchet MS" charset="0"/>
                <a:cs typeface="Trebuchet MS" charset="0"/>
              </a:rPr>
              <a:t>Once ready to start on budget development, use the work plan as guidance</a:t>
            </a:r>
          </a:p>
          <a:p>
            <a:pPr marL="0" indent="0">
              <a:buNone/>
            </a:pPr>
            <a:endParaRPr lang="en-US" sz="1800" dirty="0" smtClean="0">
              <a:latin typeface="Trebuchet MS" charset="0"/>
              <a:ea typeface="Trebuchet MS" charset="0"/>
              <a:cs typeface="Trebuchet MS" charset="0"/>
            </a:endParaRPr>
          </a:p>
          <a:p>
            <a:pPr marL="0" indent="0">
              <a:buNone/>
            </a:pPr>
            <a:r>
              <a:rPr lang="en-US" sz="1800" b="1" dirty="0">
                <a:solidFill>
                  <a:srgbClr val="F40A27"/>
                </a:solidFill>
                <a:latin typeface="Trebuchet MS" charset="0"/>
                <a:ea typeface="Trebuchet MS" charset="0"/>
                <a:cs typeface="Trebuchet MS" charset="0"/>
              </a:rPr>
              <a:t> </a:t>
            </a:r>
            <a:r>
              <a:rPr lang="en-US" sz="1800" b="1" dirty="0">
                <a:solidFill>
                  <a:srgbClr val="0000FF"/>
                </a:solidFill>
                <a:latin typeface="Trebuchet MS" charset="0"/>
                <a:ea typeface="Trebuchet MS" charset="0"/>
                <a:cs typeface="Trebuchet MS" charset="0"/>
              </a:rPr>
              <a:t>●</a:t>
            </a:r>
            <a:r>
              <a:rPr lang="en-US" sz="1800" b="1" dirty="0">
                <a:latin typeface="Trebuchet MS" charset="0"/>
                <a:ea typeface="Trebuchet MS" charset="0"/>
                <a:cs typeface="Trebuchet MS" charset="0"/>
              </a:rPr>
              <a:t> </a:t>
            </a:r>
            <a:r>
              <a:rPr lang="en-US" sz="1800" dirty="0" smtClean="0">
                <a:latin typeface="Trebuchet MS" charset="0"/>
                <a:ea typeface="Trebuchet MS" charset="0"/>
                <a:cs typeface="Trebuchet MS" charset="0"/>
              </a:rPr>
              <a:t>Identify the resources required for stated activity, the unit cost, and the total cost</a:t>
            </a:r>
          </a:p>
          <a:p>
            <a:pPr marL="0" indent="0">
              <a:buNone/>
            </a:pPr>
            <a:endParaRPr lang="en-US" sz="1800" dirty="0" smtClean="0">
              <a:latin typeface="Trebuchet MS" charset="0"/>
              <a:ea typeface="Trebuchet MS" charset="0"/>
              <a:cs typeface="Trebuchet MS" charset="0"/>
            </a:endParaRPr>
          </a:p>
          <a:p>
            <a:pPr marL="0" indent="0">
              <a:buNone/>
            </a:pPr>
            <a:r>
              <a:rPr lang="en-US" sz="1800" b="1" dirty="0">
                <a:solidFill>
                  <a:srgbClr val="F40A27"/>
                </a:solidFill>
                <a:latin typeface="Trebuchet MS" charset="0"/>
                <a:ea typeface="Trebuchet MS" charset="0"/>
                <a:cs typeface="Trebuchet MS" charset="0"/>
              </a:rPr>
              <a:t> </a:t>
            </a:r>
            <a:r>
              <a:rPr lang="en-US" sz="1800" b="1" dirty="0">
                <a:solidFill>
                  <a:srgbClr val="0000FF"/>
                </a:solidFill>
                <a:latin typeface="Trebuchet MS" charset="0"/>
                <a:ea typeface="Trebuchet MS" charset="0"/>
                <a:cs typeface="Trebuchet MS" charset="0"/>
              </a:rPr>
              <a:t>●</a:t>
            </a:r>
            <a:r>
              <a:rPr lang="en-US" sz="1800" b="1" dirty="0">
                <a:latin typeface="Trebuchet MS" charset="0"/>
                <a:ea typeface="Trebuchet MS" charset="0"/>
                <a:cs typeface="Trebuchet MS" charset="0"/>
              </a:rPr>
              <a:t> </a:t>
            </a:r>
            <a:r>
              <a:rPr lang="en-US" sz="1800" dirty="0" smtClean="0">
                <a:latin typeface="Trebuchet MS" charset="0"/>
                <a:ea typeface="Trebuchet MS" charset="0"/>
                <a:cs typeface="Trebuchet MS" charset="0"/>
              </a:rPr>
              <a:t>Find ways to be resourceful: community volunteers, interns, a portion of existing staff time rather than a 100% of new person, site-based trainings over hotel-based trainings</a:t>
            </a:r>
            <a:endParaRPr lang="en-US" sz="1800" dirty="0">
              <a:latin typeface="Trebuchet MS" charset="0"/>
              <a:ea typeface="Trebuchet MS" charset="0"/>
              <a:cs typeface="Trebuchet MS" charset="0"/>
            </a:endParaRPr>
          </a:p>
        </p:txBody>
      </p:sp>
    </p:spTree>
    <p:extLst>
      <p:ext uri="{BB962C8B-B14F-4D97-AF65-F5344CB8AC3E}">
        <p14:creationId xmlns:p14="http://schemas.microsoft.com/office/powerpoint/2010/main" val="625014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5122" name="Rectangle 5"/>
          <p:cNvSpPr>
            <a:spLocks noChangeArrowheads="1"/>
          </p:cNvSpPr>
          <p:nvPr/>
        </p:nvSpPr>
        <p:spPr bwMode="auto">
          <a:xfrm>
            <a:off x="7924800" y="6553200"/>
            <a:ext cx="398011"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smtClean="0">
                <a:solidFill>
                  <a:srgbClr val="0000FF"/>
                </a:solidFill>
              </a:rPr>
              <a:t>16</a:t>
            </a:r>
            <a:endParaRPr lang="en-US" sz="1400" b="1" dirty="0">
              <a:solidFill>
                <a:srgbClr val="0000FF"/>
              </a:solidFill>
            </a:endParaRPr>
          </a:p>
        </p:txBody>
      </p:sp>
      <p:sp>
        <p:nvSpPr>
          <p:cNvPr id="5123" name="Text Box 6"/>
          <p:cNvSpPr txBox="1">
            <a:spLocks noChangeArrowheads="1"/>
          </p:cNvSpPr>
          <p:nvPr/>
        </p:nvSpPr>
        <p:spPr bwMode="auto">
          <a:xfrm>
            <a:off x="1371600" y="1828800"/>
            <a:ext cx="7391400"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lnSpc>
                <a:spcPct val="70000"/>
              </a:lnSpc>
              <a:spcBef>
                <a:spcPct val="50000"/>
              </a:spcBef>
            </a:pPr>
            <a:endParaRPr lang="en-US" sz="1400" b="1" i="1" dirty="0">
              <a:latin typeface="Century Gothic" charset="0"/>
            </a:endParaRPr>
          </a:p>
          <a:p>
            <a:pPr algn="r">
              <a:lnSpc>
                <a:spcPct val="70000"/>
              </a:lnSpc>
              <a:spcBef>
                <a:spcPct val="50000"/>
              </a:spcBef>
            </a:pPr>
            <a:endParaRPr lang="en-US" sz="1400" b="1" i="1" dirty="0">
              <a:latin typeface="Century Gothic" charset="0"/>
            </a:endParaRPr>
          </a:p>
        </p:txBody>
      </p:sp>
      <p:sp>
        <p:nvSpPr>
          <p:cNvPr id="5124" name="Text Box 8"/>
          <p:cNvSpPr txBox="1">
            <a:spLocks noChangeArrowheads="1"/>
          </p:cNvSpPr>
          <p:nvPr/>
        </p:nvSpPr>
        <p:spPr bwMode="auto">
          <a:xfrm>
            <a:off x="1981200" y="350838"/>
            <a:ext cx="6781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300" b="1" i="1" dirty="0" smtClean="0">
                <a:solidFill>
                  <a:srgbClr val="DFF00E"/>
                </a:solidFill>
              </a:rPr>
              <a:t>Resourcing the Project (3)</a:t>
            </a:r>
            <a:endParaRPr lang="en-US" sz="2300" b="1" i="1" dirty="0">
              <a:solidFill>
                <a:srgbClr val="DFF00E"/>
              </a:solidFill>
            </a:endParaRPr>
          </a:p>
        </p:txBody>
      </p:sp>
      <p:sp>
        <p:nvSpPr>
          <p:cNvPr id="9" name="Line 15"/>
          <p:cNvSpPr>
            <a:spLocks noChangeShapeType="1"/>
          </p:cNvSpPr>
          <p:nvPr/>
        </p:nvSpPr>
        <p:spPr bwMode="auto">
          <a:xfrm flipH="1">
            <a:off x="5004048" y="1556793"/>
            <a:ext cx="0" cy="504056"/>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0"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Designing the budget</a:t>
            </a:r>
            <a:endParaRPr lang="en-US" sz="1600" dirty="0">
              <a:solidFill>
                <a:schemeClr val="bg1"/>
              </a:solidFill>
            </a:endParaRPr>
          </a:p>
        </p:txBody>
      </p:sp>
      <p:sp>
        <p:nvSpPr>
          <p:cNvPr id="12" name="Content Placeholder 4"/>
          <p:cNvSpPr txBox="1">
            <a:spLocks/>
          </p:cNvSpPr>
          <p:nvPr/>
        </p:nvSpPr>
        <p:spPr>
          <a:xfrm>
            <a:off x="683568" y="2132856"/>
            <a:ext cx="8308975" cy="4176464"/>
          </a:xfrm>
          <a:prstGeom prst="rect">
            <a:avLst/>
          </a:prstGeom>
        </p:spPr>
        <p:txBody>
          <a:bodyPr>
            <a:normAutofit fontScale="250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lnSpc>
                <a:spcPct val="70000"/>
              </a:lnSpc>
              <a:buNone/>
            </a:pPr>
            <a:r>
              <a:rPr lang="en-US" sz="7200" dirty="0" smtClean="0"/>
              <a:t> </a:t>
            </a: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Work with finance to ensure calculations and format are completed well</a:t>
            </a:r>
          </a:p>
          <a:p>
            <a:pPr marL="0" indent="0">
              <a:lnSpc>
                <a:spcPct val="70000"/>
              </a:lnSpc>
              <a:buNone/>
            </a:pPr>
            <a:endParaRPr lang="en-US" sz="7200" dirty="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Use appropriate currency (US $/Euro etc.)</a:t>
            </a:r>
          </a:p>
          <a:p>
            <a:pPr marL="0" indent="0">
              <a:lnSpc>
                <a:spcPct val="70000"/>
              </a:lnSpc>
              <a:buNone/>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For salaries, calculate based on annual rates</a:t>
            </a:r>
          </a:p>
          <a:p>
            <a:pPr marL="0" indent="0">
              <a:lnSpc>
                <a:spcPct val="70000"/>
              </a:lnSpc>
              <a:buNone/>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Benefits should be proportional to % effort</a:t>
            </a:r>
          </a:p>
          <a:p>
            <a:pPr>
              <a:lnSpc>
                <a:spcPct val="70000"/>
              </a:lnSpc>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Personnel % effort should not to exceed 100% across grants</a:t>
            </a:r>
          </a:p>
          <a:p>
            <a:pPr>
              <a:lnSpc>
                <a:spcPct val="70000"/>
              </a:lnSpc>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Line items should be detailed, but not too detailed</a:t>
            </a:r>
          </a:p>
          <a:p>
            <a:pPr lvl="1">
              <a:lnSpc>
                <a:spcPct val="70000"/>
              </a:lnSpc>
            </a:pPr>
            <a:r>
              <a:rPr lang="en-US" sz="7200" dirty="0" smtClean="0"/>
              <a:t>i.e. Office supplies or printing 1000 copies are okay as a line item, but</a:t>
            </a:r>
          </a:p>
          <a:p>
            <a:pPr marL="457200" lvl="1" indent="0">
              <a:lnSpc>
                <a:spcPct val="70000"/>
              </a:lnSpc>
              <a:buNone/>
            </a:pPr>
            <a:r>
              <a:rPr lang="en-US" sz="7200" dirty="0" smtClean="0"/>
              <a:t> paper clips, paper reams, …too detailed</a:t>
            </a:r>
          </a:p>
          <a:p>
            <a:pPr>
              <a:lnSpc>
                <a:spcPct val="70000"/>
              </a:lnSpc>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Base on unit cost/cost per item, then determine frequency, and requirements</a:t>
            </a:r>
          </a:p>
          <a:p>
            <a:pPr>
              <a:lnSpc>
                <a:spcPct val="70000"/>
              </a:lnSpc>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Be realistic </a:t>
            </a:r>
          </a:p>
          <a:p>
            <a:pPr>
              <a:lnSpc>
                <a:spcPct val="70000"/>
              </a:lnSpc>
            </a:pPr>
            <a:endParaRPr lang="en-US" sz="7200" dirty="0" smtClean="0"/>
          </a:p>
          <a:p>
            <a:pPr marL="0" indent="0">
              <a:lnSpc>
                <a:spcPct val="70000"/>
              </a:lnSpc>
              <a:buNone/>
            </a:pPr>
            <a:r>
              <a:rPr lang="en-US" sz="7200" b="1" dirty="0">
                <a:solidFill>
                  <a:srgbClr val="F40A27"/>
                </a:solidFill>
                <a:latin typeface="Trebuchet MS" charset="0"/>
                <a:cs typeface="Times New Roman" charset="0"/>
              </a:rPr>
              <a:t> </a:t>
            </a:r>
            <a:r>
              <a:rPr lang="en-US" sz="8800" b="1" dirty="0">
                <a:solidFill>
                  <a:srgbClr val="0000FF"/>
                </a:solidFill>
                <a:latin typeface="Trebuchet MS" charset="0"/>
                <a:cs typeface="Times New Roman" charset="0"/>
              </a:rPr>
              <a:t>●</a:t>
            </a:r>
            <a:r>
              <a:rPr lang="en-US" sz="7200" b="1" dirty="0">
                <a:latin typeface="Trebuchet MS" charset="0"/>
                <a:cs typeface="Times New Roman" charset="0"/>
              </a:rPr>
              <a:t> </a:t>
            </a:r>
            <a:r>
              <a:rPr lang="en-US" sz="7200" dirty="0" smtClean="0"/>
              <a:t>Factor in indirect costs or overheads based on the donor’s preference</a:t>
            </a:r>
          </a:p>
          <a:p>
            <a:endParaRPr lang="en-US" dirty="0" smtClean="0"/>
          </a:p>
          <a:p>
            <a:endParaRPr lang="en-US" dirty="0"/>
          </a:p>
        </p:txBody>
      </p:sp>
    </p:spTree>
    <p:extLst>
      <p:ext uri="{BB962C8B-B14F-4D97-AF65-F5344CB8AC3E}">
        <p14:creationId xmlns:p14="http://schemas.microsoft.com/office/powerpoint/2010/main" val="1657447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East Africa Research Fund</a:t>
            </a:r>
            <a:endParaRPr lang="en-US" sz="1600" i="1" dirty="0">
              <a:solidFill>
                <a:srgbClr val="FFFF00"/>
              </a:solidFill>
              <a:latin typeface="Trebuchet MS"/>
              <a:cs typeface="Trebuchet MS"/>
            </a:endParaRPr>
          </a:p>
        </p:txBody>
      </p:sp>
      <p:sp>
        <p:nvSpPr>
          <p:cNvPr id="3"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What is the EARF?  </a:t>
            </a:r>
            <a:endParaRPr lang="en-US" sz="1600" dirty="0">
              <a:solidFill>
                <a:schemeClr val="bg1"/>
              </a:solidFill>
            </a:endParaRPr>
          </a:p>
        </p:txBody>
      </p:sp>
      <p:sp>
        <p:nvSpPr>
          <p:cNvPr id="6" name="Content Placeholder 2"/>
          <p:cNvSpPr txBox="1">
            <a:spLocks/>
          </p:cNvSpPr>
          <p:nvPr/>
        </p:nvSpPr>
        <p:spPr>
          <a:xfrm>
            <a:off x="711200" y="1752603"/>
            <a:ext cx="8037264" cy="290053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gn="just"/>
            <a:r>
              <a:rPr lang="en-US" sz="1600" dirty="0" smtClean="0">
                <a:latin typeface="Trebuchet MS"/>
                <a:cs typeface="Trebuchet MS"/>
              </a:rPr>
              <a:t>The EARF is a funding facility managed by PwC on behalf of DFID’s East Africa Research Hub (EARH). </a:t>
            </a:r>
          </a:p>
          <a:p>
            <a:pPr algn="just"/>
            <a:endParaRPr lang="en-US" sz="1600" dirty="0" smtClean="0">
              <a:latin typeface="Trebuchet MS"/>
              <a:cs typeface="Trebuchet MS"/>
            </a:endParaRPr>
          </a:p>
          <a:p>
            <a:pPr algn="just"/>
            <a:r>
              <a:rPr lang="en-US" sz="1600" dirty="0" smtClean="0">
                <a:latin typeface="Trebuchet MS"/>
                <a:cs typeface="Trebuchet MS"/>
              </a:rPr>
              <a:t>Through this facility, DFID’s country offices in eastern Africa (Kenya, Tanzania, Uganda, Rwanda, Ethiopia, Somalia, Sudan and South Sudan) are supported to use evidence in order to drive development impact and value for money, linking with UK’s wider science and research agenda in the region. </a:t>
            </a:r>
          </a:p>
          <a:p>
            <a:pPr algn="just"/>
            <a:r>
              <a:rPr lang="en-US" sz="1600" dirty="0"/>
              <a:t>The projects that EARF handles are categorized under two funding windows, </a:t>
            </a:r>
            <a:r>
              <a:rPr lang="en-US" sz="1600" dirty="0" smtClean="0"/>
              <a:t>namely:</a:t>
            </a:r>
          </a:p>
          <a:p>
            <a:pPr lvl="1" algn="just"/>
            <a:r>
              <a:rPr lang="en-US" sz="1600" i="1" dirty="0" smtClean="0">
                <a:solidFill>
                  <a:srgbClr val="000090"/>
                </a:solidFill>
              </a:rPr>
              <a:t>The </a:t>
            </a:r>
            <a:r>
              <a:rPr lang="en-US" sz="1600" i="1" dirty="0">
                <a:solidFill>
                  <a:srgbClr val="000090"/>
                </a:solidFill>
              </a:rPr>
              <a:t>Regional Research Programme </a:t>
            </a:r>
            <a:endParaRPr lang="en-US" sz="1600" dirty="0" smtClean="0">
              <a:solidFill>
                <a:srgbClr val="000090"/>
              </a:solidFill>
            </a:endParaRPr>
          </a:p>
          <a:p>
            <a:pPr lvl="1" algn="just"/>
            <a:r>
              <a:rPr lang="en-US" sz="1600" i="1" dirty="0" smtClean="0">
                <a:solidFill>
                  <a:srgbClr val="000090"/>
                </a:solidFill>
              </a:rPr>
              <a:t>The </a:t>
            </a:r>
            <a:r>
              <a:rPr lang="en-US" sz="1600" i="1" dirty="0">
                <a:solidFill>
                  <a:srgbClr val="000090"/>
                </a:solidFill>
              </a:rPr>
              <a:t>East Africa Country Research Programme</a:t>
            </a:r>
            <a:endParaRPr lang="en-US" sz="1600" dirty="0">
              <a:solidFill>
                <a:srgbClr val="000090"/>
              </a:solidFill>
            </a:endParaRPr>
          </a:p>
          <a:p>
            <a:pPr marL="0" indent="0" algn="just">
              <a:buNone/>
            </a:pPr>
            <a:endParaRPr lang="en-US" sz="1600" dirty="0" smtClean="0"/>
          </a:p>
          <a:p>
            <a:pPr marL="0" indent="0">
              <a:buNone/>
            </a:pPr>
            <a:endParaRPr lang="en-US" dirty="0" smtClean="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7" y="5085185"/>
            <a:ext cx="2592288" cy="739330"/>
          </a:xfrm>
          <a:prstGeom prst="rect">
            <a:avLst/>
          </a:prstGeom>
        </p:spPr>
      </p:pic>
      <p:pic>
        <p:nvPicPr>
          <p:cNvPr id="8" name="first_page_logo"/>
          <p:cNvPicPr>
            <a:picLocks/>
          </p:cNvPicPr>
          <p:nvPr/>
        </p:nvPicPr>
        <p:blipFill>
          <a:blip r:embed="rId3"/>
          <a:srcRect/>
          <a:stretch>
            <a:fillRect/>
          </a:stretch>
        </p:blipFill>
        <p:spPr bwMode="auto">
          <a:xfrm>
            <a:off x="6660232" y="4581128"/>
            <a:ext cx="2612950" cy="1656184"/>
          </a:xfrm>
          <a:prstGeom prst="rect">
            <a:avLst/>
          </a:prstGeom>
          <a:noFill/>
          <a:ln w="9525">
            <a:noFill/>
            <a:miter lim="800000"/>
            <a:headEnd/>
            <a:tailEnd/>
          </a:ln>
        </p:spPr>
      </p:pic>
      <p:pic>
        <p:nvPicPr>
          <p:cNvPr id="9" name="Content Placeholder 3" descr="DFID_280_SML_AW"/>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600" y="4725144"/>
            <a:ext cx="1656184" cy="1440159"/>
          </a:xfrm>
          <a:prstGeom prst="rect">
            <a:avLst/>
          </a:prstGeom>
          <a:noFill/>
          <a:ln>
            <a:noFill/>
          </a:ln>
        </p:spPr>
      </p:pic>
    </p:spTree>
    <p:extLst>
      <p:ext uri="{BB962C8B-B14F-4D97-AF65-F5344CB8AC3E}">
        <p14:creationId xmlns:p14="http://schemas.microsoft.com/office/powerpoint/2010/main" val="4038612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Current Call</a:t>
            </a:r>
            <a:endParaRPr lang="en-US" sz="1600" i="1" dirty="0">
              <a:solidFill>
                <a:srgbClr val="FFFF00"/>
              </a:solidFill>
              <a:latin typeface="Trebuchet MS"/>
              <a:cs typeface="Trebuchet MS"/>
            </a:endParaRPr>
          </a:p>
        </p:txBody>
      </p:sp>
      <p:sp>
        <p:nvSpPr>
          <p:cNvPr id="3"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a:solidFill>
                  <a:schemeClr val="bg1"/>
                </a:solidFill>
              </a:rPr>
              <a:t>http://www.earesearchfund.org </a:t>
            </a:r>
            <a:endParaRPr lang="en-US" sz="1600" dirty="0">
              <a:solidFill>
                <a:schemeClr val="bg1"/>
              </a:solidFill>
            </a:endParaRPr>
          </a:p>
        </p:txBody>
      </p:sp>
      <p:sp>
        <p:nvSpPr>
          <p:cNvPr id="6" name="Content Placeholder 2"/>
          <p:cNvSpPr txBox="1">
            <a:spLocks/>
          </p:cNvSpPr>
          <p:nvPr/>
        </p:nvSpPr>
        <p:spPr>
          <a:xfrm>
            <a:off x="711200" y="1628800"/>
            <a:ext cx="8051800" cy="453650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sz="1600" b="1" dirty="0" smtClean="0">
                <a:latin typeface="Trebuchet MS" charset="0"/>
                <a:ea typeface="Trebuchet MS" charset="0"/>
                <a:cs typeface="Trebuchet MS" charset="0"/>
              </a:rPr>
              <a:t>Topic</a:t>
            </a:r>
            <a:r>
              <a:rPr lang="en-US" sz="1600" b="1" dirty="0">
                <a:latin typeface="Trebuchet MS" charset="0"/>
                <a:ea typeface="Trebuchet MS" charset="0"/>
                <a:cs typeface="Trebuchet MS" charset="0"/>
              </a:rPr>
              <a:t>:</a:t>
            </a:r>
            <a:r>
              <a:rPr lang="en-US" sz="1600" dirty="0">
                <a:latin typeface="Trebuchet MS" charset="0"/>
                <a:ea typeface="Trebuchet MS" charset="0"/>
                <a:cs typeface="Trebuchet MS" charset="0"/>
              </a:rPr>
              <a:t> </a:t>
            </a:r>
            <a:r>
              <a:rPr lang="en-US" sz="1600" dirty="0">
                <a:solidFill>
                  <a:srgbClr val="2B73BB"/>
                </a:solidFill>
                <a:latin typeface="Trebuchet MS" charset="0"/>
                <a:ea typeface="Trebuchet MS" charset="0"/>
                <a:cs typeface="Trebuchet MS" charset="0"/>
              </a:rPr>
              <a:t>Regional Analysis of Youth Demographics</a:t>
            </a:r>
          </a:p>
          <a:p>
            <a:endParaRPr lang="en-US" sz="1600" b="1" dirty="0" smtClean="0">
              <a:latin typeface="Trebuchet MS" charset="0"/>
              <a:ea typeface="Trebuchet MS" charset="0"/>
              <a:cs typeface="Trebuchet MS" charset="0"/>
            </a:endParaRPr>
          </a:p>
          <a:p>
            <a:r>
              <a:rPr lang="en-US" sz="1600" b="1" dirty="0" smtClean="0">
                <a:latin typeface="Trebuchet MS" charset="0"/>
                <a:ea typeface="Trebuchet MS" charset="0"/>
                <a:cs typeface="Trebuchet MS" charset="0"/>
              </a:rPr>
              <a:t>Launch Date: </a:t>
            </a:r>
            <a:r>
              <a:rPr lang="en-US" sz="1600" dirty="0">
                <a:latin typeface="Trebuchet MS" charset="0"/>
                <a:ea typeface="Trebuchet MS" charset="0"/>
                <a:cs typeface="Trebuchet MS" charset="0"/>
              </a:rPr>
              <a:t>Friday, September 2, 2016 </a:t>
            </a:r>
            <a:endParaRPr lang="en-US" sz="1600" dirty="0" smtClean="0">
              <a:latin typeface="Trebuchet MS" charset="0"/>
              <a:ea typeface="Trebuchet MS" charset="0"/>
              <a:cs typeface="Trebuchet MS" charset="0"/>
            </a:endParaRPr>
          </a:p>
          <a:p>
            <a:endParaRPr lang="en-US" sz="1600" dirty="0" smtClean="0">
              <a:latin typeface="Trebuchet MS" charset="0"/>
              <a:ea typeface="Trebuchet MS" charset="0"/>
              <a:cs typeface="Trebuchet MS" charset="0"/>
            </a:endParaRPr>
          </a:p>
          <a:p>
            <a:r>
              <a:rPr lang="en-US" sz="1600" b="1" dirty="0" smtClean="0">
                <a:latin typeface="Trebuchet MS" charset="0"/>
                <a:ea typeface="Trebuchet MS" charset="0"/>
                <a:cs typeface="Trebuchet MS" charset="0"/>
              </a:rPr>
              <a:t>Closing: </a:t>
            </a:r>
            <a:r>
              <a:rPr lang="en-US" sz="1600" dirty="0">
                <a:latin typeface="Trebuchet MS" charset="0"/>
                <a:ea typeface="Trebuchet MS" charset="0"/>
                <a:cs typeface="Trebuchet MS" charset="0"/>
              </a:rPr>
              <a:t>Friday, October 7, 2016 </a:t>
            </a:r>
            <a:endParaRPr lang="en-US" sz="1600" dirty="0" smtClean="0">
              <a:latin typeface="Trebuchet MS" charset="0"/>
              <a:ea typeface="Trebuchet MS" charset="0"/>
              <a:cs typeface="Trebuchet MS" charset="0"/>
            </a:endParaRPr>
          </a:p>
          <a:p>
            <a:endParaRPr lang="en-US" sz="1600" dirty="0">
              <a:latin typeface="Trebuchet MS" charset="0"/>
              <a:ea typeface="Trebuchet MS" charset="0"/>
              <a:cs typeface="Trebuchet MS" charset="0"/>
            </a:endParaRPr>
          </a:p>
          <a:p>
            <a:r>
              <a:rPr lang="en-US" sz="1600" b="1" dirty="0">
                <a:latin typeface="Trebuchet MS" charset="0"/>
                <a:ea typeface="Trebuchet MS" charset="0"/>
                <a:cs typeface="Trebuchet MS" charset="0"/>
              </a:rPr>
              <a:t>Proposed </a:t>
            </a:r>
            <a:r>
              <a:rPr lang="en-US" sz="1600" b="1" dirty="0" smtClean="0">
                <a:latin typeface="Trebuchet MS" charset="0"/>
                <a:ea typeface="Trebuchet MS" charset="0"/>
                <a:cs typeface="Trebuchet MS" charset="0"/>
              </a:rPr>
              <a:t>Budget: </a:t>
            </a:r>
            <a:r>
              <a:rPr lang="en-US" sz="1600" dirty="0">
                <a:latin typeface="Trebuchet MS" charset="0"/>
                <a:ea typeface="Trebuchet MS" charset="0"/>
                <a:cs typeface="Trebuchet MS" charset="0"/>
              </a:rPr>
              <a:t>Open </a:t>
            </a:r>
            <a:endParaRPr lang="en-US" sz="1600" dirty="0" smtClean="0">
              <a:latin typeface="Trebuchet MS" charset="0"/>
              <a:ea typeface="Trebuchet MS" charset="0"/>
              <a:cs typeface="Trebuchet MS" charset="0"/>
            </a:endParaRPr>
          </a:p>
          <a:p>
            <a:endParaRPr lang="en-US" sz="1600" dirty="0" smtClean="0">
              <a:latin typeface="Trebuchet MS" charset="0"/>
              <a:ea typeface="Trebuchet MS" charset="0"/>
              <a:cs typeface="Trebuchet MS" charset="0"/>
            </a:endParaRPr>
          </a:p>
          <a:p>
            <a:r>
              <a:rPr lang="en-US" sz="1600" b="1" dirty="0" smtClean="0">
                <a:latin typeface="Trebuchet MS" charset="0"/>
                <a:ea typeface="Trebuchet MS" charset="0"/>
                <a:cs typeface="Trebuchet MS" charset="0"/>
              </a:rPr>
              <a:t>Duration: </a:t>
            </a:r>
            <a:r>
              <a:rPr lang="en-US" sz="1600" dirty="0">
                <a:latin typeface="Trebuchet MS" charset="0"/>
                <a:ea typeface="Trebuchet MS" charset="0"/>
                <a:cs typeface="Trebuchet MS" charset="0"/>
              </a:rPr>
              <a:t>12 </a:t>
            </a:r>
            <a:r>
              <a:rPr lang="en-US" sz="1600" dirty="0" smtClean="0">
                <a:latin typeface="Trebuchet MS" charset="0"/>
                <a:ea typeface="Trebuchet MS" charset="0"/>
                <a:cs typeface="Trebuchet MS" charset="0"/>
              </a:rPr>
              <a:t>Months</a:t>
            </a:r>
          </a:p>
          <a:p>
            <a:endParaRPr lang="en-US" sz="1600" dirty="0">
              <a:latin typeface="Trebuchet MS" charset="0"/>
              <a:ea typeface="Trebuchet MS" charset="0"/>
              <a:cs typeface="Trebuchet MS" charset="0"/>
            </a:endParaRPr>
          </a:p>
          <a:p>
            <a:r>
              <a:rPr lang="en-US" sz="1600" dirty="0" smtClean="0">
                <a:latin typeface="Trebuchet MS" charset="0"/>
                <a:ea typeface="Trebuchet MS" charset="0"/>
                <a:cs typeface="Trebuchet MS" charset="0"/>
              </a:rPr>
              <a:t>The </a:t>
            </a:r>
            <a:r>
              <a:rPr lang="en-US" sz="1600" dirty="0">
                <a:latin typeface="Trebuchet MS" charset="0"/>
                <a:ea typeface="Trebuchet MS" charset="0"/>
                <a:cs typeface="Trebuchet MS" charset="0"/>
              </a:rPr>
              <a:t>objective of this study is to </a:t>
            </a:r>
            <a:r>
              <a:rPr lang="en-US" sz="1600" b="1" dirty="0">
                <a:latin typeface="Trebuchet MS" charset="0"/>
                <a:ea typeface="Trebuchet MS" charset="0"/>
                <a:cs typeface="Trebuchet MS" charset="0"/>
              </a:rPr>
              <a:t>understand the implications of the present and future changes in demographics on social services, labour force and urban planning for four countries in East Africa (Tanzania, Kenya, Rwanda and Uganda);</a:t>
            </a:r>
            <a:r>
              <a:rPr lang="en-US" sz="1600" dirty="0">
                <a:latin typeface="Trebuchet MS" charset="0"/>
                <a:ea typeface="Trebuchet MS" charset="0"/>
                <a:cs typeface="Trebuchet MS" charset="0"/>
              </a:rPr>
              <a:t> and </a:t>
            </a:r>
            <a:r>
              <a:rPr lang="en-US" sz="1600" b="1" dirty="0">
                <a:latin typeface="Trebuchet MS" charset="0"/>
                <a:ea typeface="Trebuchet MS" charset="0"/>
                <a:cs typeface="Trebuchet MS" charset="0"/>
              </a:rPr>
              <a:t>identify opportunities for policy makers and development partners to maximise the benefits for youth and support sustained inclusive economic growth and poverty reduction</a:t>
            </a:r>
            <a:r>
              <a:rPr lang="en-US" sz="1600" dirty="0">
                <a:latin typeface="Trebuchet MS" charset="0"/>
                <a:ea typeface="Trebuchet MS" charset="0"/>
                <a:cs typeface="Trebuchet MS" charset="0"/>
              </a:rPr>
              <a:t>.</a:t>
            </a:r>
            <a:endParaRPr lang="en-US" sz="1600" dirty="0" smtClean="0">
              <a:latin typeface="Trebuchet MS" charset="0"/>
              <a:ea typeface="Trebuchet MS" charset="0"/>
              <a:cs typeface="Trebuchet MS" charset="0"/>
            </a:endParaRPr>
          </a:p>
          <a:p>
            <a:pPr marL="0" indent="0">
              <a:buNone/>
            </a:pPr>
            <a:endParaRPr lang="en-US" dirty="0" smtClean="0"/>
          </a:p>
        </p:txBody>
      </p:sp>
    </p:spTree>
    <p:extLst>
      <p:ext uri="{BB962C8B-B14F-4D97-AF65-F5344CB8AC3E}">
        <p14:creationId xmlns:p14="http://schemas.microsoft.com/office/powerpoint/2010/main" val="1247732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Current Call (2)</a:t>
            </a:r>
            <a:endParaRPr lang="en-US" sz="1600" i="1" dirty="0">
              <a:solidFill>
                <a:srgbClr val="FFFF00"/>
              </a:solidFill>
              <a:latin typeface="Trebuchet MS"/>
              <a:cs typeface="Trebuchet MS"/>
            </a:endParaRPr>
          </a:p>
        </p:txBody>
      </p:sp>
      <p:sp>
        <p:nvSpPr>
          <p:cNvPr id="3"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latin typeface="Trebuchet MS" charset="0"/>
                <a:ea typeface="Trebuchet MS" charset="0"/>
                <a:cs typeface="Trebuchet MS" charset="0"/>
              </a:rPr>
              <a:t>Resources on the EARF website </a:t>
            </a:r>
            <a:endParaRPr lang="en-US" sz="1600" dirty="0">
              <a:solidFill>
                <a:schemeClr val="bg1"/>
              </a:solidFill>
              <a:latin typeface="Trebuchet MS" charset="0"/>
              <a:ea typeface="Trebuchet MS" charset="0"/>
              <a:cs typeface="Trebuchet MS" charset="0"/>
            </a:endParaRPr>
          </a:p>
        </p:txBody>
      </p:sp>
      <p:sp>
        <p:nvSpPr>
          <p:cNvPr id="7" name="Rectangle 6"/>
          <p:cNvSpPr/>
          <p:nvPr/>
        </p:nvSpPr>
        <p:spPr>
          <a:xfrm>
            <a:off x="899592" y="1721207"/>
            <a:ext cx="7863408" cy="3600986"/>
          </a:xfrm>
          <a:prstGeom prst="rect">
            <a:avLst/>
          </a:prstGeom>
        </p:spPr>
        <p:txBody>
          <a:bodyPr wrap="square">
            <a:spAutoFit/>
          </a:bodyPr>
          <a:lstStyle/>
          <a:p>
            <a:pPr>
              <a:spcAft>
                <a:spcPts val="0"/>
              </a:spcAft>
            </a:pPr>
            <a:r>
              <a:rPr lang="en-US" sz="1800" dirty="0">
                <a:solidFill>
                  <a:srgbClr val="05721F"/>
                </a:solidFill>
                <a:latin typeface="Trebuchet MS"/>
                <a:cs typeface="Trebuchet MS"/>
              </a:rPr>
              <a:t>●</a:t>
            </a:r>
            <a:r>
              <a:rPr lang="en-US" dirty="0" smtClean="0">
                <a:solidFill>
                  <a:srgbClr val="0000FF"/>
                </a:solidFill>
                <a:latin typeface="Trebuchet MS" charset="0"/>
                <a:ea typeface="Trebuchet MS" charset="0"/>
                <a:cs typeface="Trebuchet MS" charset="0"/>
              </a:rPr>
              <a:t> </a:t>
            </a:r>
            <a:r>
              <a:rPr lang="en-US" sz="2200" dirty="0" smtClean="0">
                <a:latin typeface="Trebuchet MS" charset="0"/>
                <a:ea typeface="Trebuchet MS" charset="0"/>
                <a:cs typeface="Trebuchet MS" charset="0"/>
              </a:rPr>
              <a:t>Letter </a:t>
            </a:r>
            <a:r>
              <a:rPr lang="en-US" sz="2200" dirty="0">
                <a:latin typeface="Trebuchet MS" charset="0"/>
                <a:ea typeface="Trebuchet MS" charset="0"/>
                <a:cs typeface="Trebuchet MS" charset="0"/>
              </a:rPr>
              <a:t>of Invitation</a:t>
            </a:r>
          </a:p>
          <a:p>
            <a:pPr>
              <a:spcAft>
                <a:spcPts val="0"/>
              </a:spcAft>
            </a:pPr>
            <a:r>
              <a:rPr lang="en-US" dirty="0">
                <a:latin typeface="Trebuchet MS" charset="0"/>
                <a:ea typeface="Trebuchet MS" charset="0"/>
                <a:cs typeface="Trebuchet MS" charset="0"/>
              </a:rPr>
              <a:t> </a:t>
            </a:r>
          </a:p>
          <a:p>
            <a:pPr>
              <a:spcAft>
                <a:spcPts val="0"/>
              </a:spcAft>
            </a:pPr>
            <a:r>
              <a:rPr lang="en-US" sz="2000" dirty="0">
                <a:solidFill>
                  <a:srgbClr val="05721F"/>
                </a:solidFill>
                <a:latin typeface="Trebuchet MS"/>
                <a:cs typeface="Trebuchet MS"/>
              </a:rPr>
              <a:t>●</a:t>
            </a:r>
            <a:r>
              <a:rPr lang="en-US" sz="2000" dirty="0" smtClean="0">
                <a:solidFill>
                  <a:srgbClr val="0000FF"/>
                </a:solidFill>
                <a:latin typeface="Trebuchet MS" charset="0"/>
                <a:ea typeface="Trebuchet MS" charset="0"/>
                <a:cs typeface="Trebuchet MS" charset="0"/>
              </a:rPr>
              <a:t> </a:t>
            </a:r>
            <a:r>
              <a:rPr lang="en-US" sz="2000" dirty="0" smtClean="0">
                <a:latin typeface="Trebuchet MS" charset="0"/>
                <a:ea typeface="Trebuchet MS" charset="0"/>
                <a:cs typeface="Trebuchet MS" charset="0"/>
              </a:rPr>
              <a:t>Terms </a:t>
            </a:r>
            <a:r>
              <a:rPr lang="en-US" sz="2000" dirty="0">
                <a:latin typeface="Trebuchet MS" charset="0"/>
                <a:ea typeface="Trebuchet MS" charset="0"/>
                <a:cs typeface="Trebuchet MS" charset="0"/>
              </a:rPr>
              <a:t>of Reference for the research study</a:t>
            </a:r>
          </a:p>
          <a:p>
            <a:pPr>
              <a:spcAft>
                <a:spcPts val="0"/>
              </a:spcAft>
            </a:pPr>
            <a:r>
              <a:rPr lang="en-US" sz="2000" dirty="0">
                <a:latin typeface="Trebuchet MS" charset="0"/>
                <a:ea typeface="Trebuchet MS" charset="0"/>
                <a:cs typeface="Trebuchet MS" charset="0"/>
              </a:rPr>
              <a:t> </a:t>
            </a:r>
          </a:p>
          <a:p>
            <a:pPr>
              <a:spcAft>
                <a:spcPts val="0"/>
              </a:spcAft>
            </a:pPr>
            <a:r>
              <a:rPr lang="en-US" sz="2000" dirty="0">
                <a:solidFill>
                  <a:srgbClr val="05721F"/>
                </a:solidFill>
                <a:latin typeface="Trebuchet MS"/>
                <a:cs typeface="Trebuchet MS"/>
              </a:rPr>
              <a:t>●</a:t>
            </a:r>
            <a:r>
              <a:rPr lang="en-US" sz="2000" dirty="0" smtClean="0">
                <a:solidFill>
                  <a:srgbClr val="0000FF"/>
                </a:solidFill>
                <a:latin typeface="Trebuchet MS" charset="0"/>
                <a:ea typeface="Trebuchet MS" charset="0"/>
                <a:cs typeface="Trebuchet MS" charset="0"/>
              </a:rPr>
              <a:t> </a:t>
            </a:r>
            <a:r>
              <a:rPr lang="en-US" sz="2000" dirty="0" smtClean="0">
                <a:latin typeface="Trebuchet MS" charset="0"/>
                <a:ea typeface="Trebuchet MS" charset="0"/>
                <a:cs typeface="Trebuchet MS" charset="0"/>
              </a:rPr>
              <a:t>Instructions </a:t>
            </a:r>
            <a:r>
              <a:rPr lang="en-US" sz="2000" dirty="0">
                <a:latin typeface="Trebuchet MS" charset="0"/>
                <a:ea typeface="Trebuchet MS" charset="0"/>
                <a:cs typeface="Trebuchet MS" charset="0"/>
              </a:rPr>
              <a:t>to suppliers</a:t>
            </a:r>
          </a:p>
          <a:p>
            <a:pPr>
              <a:spcAft>
                <a:spcPts val="0"/>
              </a:spcAft>
            </a:pPr>
            <a:r>
              <a:rPr lang="en-US" sz="2000" dirty="0">
                <a:latin typeface="Trebuchet MS" charset="0"/>
                <a:ea typeface="Trebuchet MS" charset="0"/>
                <a:cs typeface="Trebuchet MS" charset="0"/>
              </a:rPr>
              <a:t> </a:t>
            </a:r>
          </a:p>
          <a:p>
            <a:pPr>
              <a:spcAft>
                <a:spcPts val="0"/>
              </a:spcAft>
            </a:pPr>
            <a:r>
              <a:rPr lang="en-US" sz="2000" dirty="0">
                <a:solidFill>
                  <a:srgbClr val="05721F"/>
                </a:solidFill>
                <a:latin typeface="Trebuchet MS"/>
                <a:cs typeface="Trebuchet MS"/>
              </a:rPr>
              <a:t>● </a:t>
            </a:r>
            <a:r>
              <a:rPr lang="en-US" sz="2000" dirty="0" smtClean="0">
                <a:latin typeface="Trebuchet MS" charset="0"/>
                <a:ea typeface="Trebuchet MS" charset="0"/>
                <a:cs typeface="Trebuchet MS" charset="0"/>
              </a:rPr>
              <a:t>Template </a:t>
            </a:r>
            <a:r>
              <a:rPr lang="en-US" sz="2000" dirty="0">
                <a:latin typeface="Trebuchet MS" charset="0"/>
                <a:ea typeface="Trebuchet MS" charset="0"/>
                <a:cs typeface="Trebuchet MS" charset="0"/>
              </a:rPr>
              <a:t>for the Summary of the research methodology</a:t>
            </a:r>
          </a:p>
          <a:p>
            <a:pPr>
              <a:spcAft>
                <a:spcPts val="0"/>
              </a:spcAft>
            </a:pPr>
            <a:r>
              <a:rPr lang="en-US" sz="2000" dirty="0">
                <a:latin typeface="Trebuchet MS" charset="0"/>
                <a:ea typeface="Trebuchet MS" charset="0"/>
                <a:cs typeface="Trebuchet MS" charset="0"/>
              </a:rPr>
              <a:t> </a:t>
            </a:r>
          </a:p>
          <a:p>
            <a:pPr>
              <a:spcAft>
                <a:spcPts val="0"/>
              </a:spcAft>
            </a:pPr>
            <a:r>
              <a:rPr lang="en-US" sz="2000" dirty="0">
                <a:solidFill>
                  <a:srgbClr val="05721F"/>
                </a:solidFill>
                <a:latin typeface="Trebuchet MS"/>
                <a:cs typeface="Trebuchet MS"/>
              </a:rPr>
              <a:t>●</a:t>
            </a:r>
            <a:r>
              <a:rPr lang="en-US" sz="2000" dirty="0" smtClean="0">
                <a:solidFill>
                  <a:srgbClr val="0000FF"/>
                </a:solidFill>
                <a:latin typeface="Trebuchet MS" charset="0"/>
                <a:ea typeface="Trebuchet MS" charset="0"/>
                <a:cs typeface="Trebuchet MS" charset="0"/>
              </a:rPr>
              <a:t> </a:t>
            </a:r>
            <a:r>
              <a:rPr lang="en-US" sz="2000" dirty="0" smtClean="0">
                <a:latin typeface="Trebuchet MS" charset="0"/>
                <a:ea typeface="Trebuchet MS" charset="0"/>
                <a:cs typeface="Trebuchet MS" charset="0"/>
              </a:rPr>
              <a:t>Scoring </a:t>
            </a:r>
            <a:r>
              <a:rPr lang="en-US" sz="2000" dirty="0">
                <a:latin typeface="Trebuchet MS" charset="0"/>
                <a:ea typeface="Trebuchet MS" charset="0"/>
                <a:cs typeface="Trebuchet MS" charset="0"/>
              </a:rPr>
              <a:t>Methodology</a:t>
            </a:r>
          </a:p>
          <a:p>
            <a:pPr>
              <a:spcAft>
                <a:spcPts val="0"/>
              </a:spcAft>
            </a:pPr>
            <a:r>
              <a:rPr lang="en-US" sz="2000" dirty="0">
                <a:latin typeface="Trebuchet MS" charset="0"/>
                <a:ea typeface="Trebuchet MS" charset="0"/>
                <a:cs typeface="Trebuchet MS" charset="0"/>
              </a:rPr>
              <a:t> </a:t>
            </a:r>
          </a:p>
          <a:p>
            <a:pPr>
              <a:spcAft>
                <a:spcPts val="0"/>
              </a:spcAft>
            </a:pPr>
            <a:r>
              <a:rPr lang="en-US" sz="2000" dirty="0">
                <a:solidFill>
                  <a:srgbClr val="05721F"/>
                </a:solidFill>
                <a:latin typeface="Trebuchet MS"/>
                <a:cs typeface="Trebuchet MS"/>
              </a:rPr>
              <a:t>●</a:t>
            </a:r>
            <a:r>
              <a:rPr lang="en-US" sz="2000" dirty="0" smtClean="0">
                <a:solidFill>
                  <a:srgbClr val="0000FF"/>
                </a:solidFill>
                <a:latin typeface="Trebuchet MS" charset="0"/>
                <a:ea typeface="Trebuchet MS" charset="0"/>
                <a:cs typeface="Trebuchet MS" charset="0"/>
              </a:rPr>
              <a:t> </a:t>
            </a:r>
            <a:r>
              <a:rPr lang="en-US" sz="2000" dirty="0" smtClean="0">
                <a:latin typeface="Trebuchet MS" charset="0"/>
                <a:ea typeface="Trebuchet MS" charset="0"/>
                <a:cs typeface="Trebuchet MS" charset="0"/>
              </a:rPr>
              <a:t>Checklist</a:t>
            </a:r>
            <a:endParaRPr lang="en-US" sz="2000" dirty="0">
              <a:effectLst/>
              <a:latin typeface="Trebuchet MS" charset="0"/>
              <a:ea typeface="Trebuchet MS" charset="0"/>
              <a:cs typeface="Trebuchet MS" charset="0"/>
            </a:endParaRPr>
          </a:p>
        </p:txBody>
      </p:sp>
    </p:spTree>
    <p:extLst>
      <p:ext uri="{BB962C8B-B14F-4D97-AF65-F5344CB8AC3E}">
        <p14:creationId xmlns:p14="http://schemas.microsoft.com/office/powerpoint/2010/main" val="11897067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Current Call (3)</a:t>
            </a:r>
            <a:endParaRPr lang="en-US" sz="1600" i="1" dirty="0">
              <a:solidFill>
                <a:srgbClr val="FFFF00"/>
              </a:solidFill>
              <a:latin typeface="Trebuchet MS"/>
              <a:cs typeface="Trebuchet MS"/>
            </a:endParaRPr>
          </a:p>
        </p:txBody>
      </p:sp>
      <p:sp>
        <p:nvSpPr>
          <p:cNvPr id="3"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Structure of the proposals:</a:t>
            </a:r>
            <a:endParaRPr lang="en-US" sz="1600" dirty="0">
              <a:solidFill>
                <a:schemeClr val="bg1"/>
              </a:solidFill>
            </a:endParaRPr>
          </a:p>
        </p:txBody>
      </p:sp>
      <p:sp>
        <p:nvSpPr>
          <p:cNvPr id="7" name="Rectangle 6"/>
          <p:cNvSpPr/>
          <p:nvPr/>
        </p:nvSpPr>
        <p:spPr>
          <a:xfrm>
            <a:off x="899592" y="1721207"/>
            <a:ext cx="7863408" cy="4524315"/>
          </a:xfrm>
          <a:prstGeom prst="rect">
            <a:avLst/>
          </a:prstGeom>
        </p:spPr>
        <p:txBody>
          <a:bodyPr wrap="square">
            <a:spAutoFit/>
          </a:bodyPr>
          <a:lstStyle/>
          <a:p>
            <a:pPr>
              <a:spcAft>
                <a:spcPts val="0"/>
              </a:spcAft>
            </a:pPr>
            <a:r>
              <a:rPr lang="en-US" sz="1800" dirty="0">
                <a:solidFill>
                  <a:srgbClr val="05721F"/>
                </a:solidFill>
                <a:latin typeface="Trebuchet MS"/>
                <a:cs typeface="Trebuchet MS"/>
              </a:rPr>
              <a:t>●</a:t>
            </a:r>
            <a:r>
              <a:rPr lang="en-US" dirty="0">
                <a:solidFill>
                  <a:srgbClr val="0000FF"/>
                </a:solidFill>
                <a:latin typeface="Trebuchet MS"/>
                <a:cs typeface="Trebuchet MS"/>
              </a:rPr>
              <a:t> </a:t>
            </a:r>
            <a:r>
              <a:rPr lang="en-US" sz="2000" u="sng" dirty="0" smtClean="0">
                <a:latin typeface="Trebuchet MS" charset="0"/>
                <a:ea typeface="Trebuchet MS" charset="0"/>
                <a:cs typeface="Trebuchet MS" charset="0"/>
              </a:rPr>
              <a:t>Component </a:t>
            </a:r>
            <a:r>
              <a:rPr lang="en-US" sz="2000" u="sng" dirty="0">
                <a:latin typeface="Trebuchet MS" charset="0"/>
                <a:ea typeface="Trebuchet MS" charset="0"/>
                <a:cs typeface="Trebuchet MS" charset="0"/>
              </a:rPr>
              <a:t>1:</a:t>
            </a:r>
            <a:r>
              <a:rPr lang="en-US" sz="2000" dirty="0">
                <a:latin typeface="Trebuchet MS" charset="0"/>
                <a:ea typeface="Trebuchet MS" charset="0"/>
                <a:cs typeface="Trebuchet MS" charset="0"/>
              </a:rPr>
              <a:t> Technical </a:t>
            </a:r>
            <a:r>
              <a:rPr lang="en-US" sz="2000" dirty="0" smtClean="0">
                <a:latin typeface="Trebuchet MS" charset="0"/>
                <a:ea typeface="Trebuchet MS" charset="0"/>
                <a:cs typeface="Trebuchet MS" charset="0"/>
              </a:rPr>
              <a:t>Proposal</a:t>
            </a:r>
          </a:p>
          <a:p>
            <a:pPr>
              <a:spcAft>
                <a:spcPts val="0"/>
              </a:spcAft>
            </a:pPr>
            <a:endParaRPr lang="en-US" sz="2000" dirty="0">
              <a:latin typeface="Trebuchet MS" charset="0"/>
              <a:ea typeface="Trebuchet MS" charset="0"/>
              <a:cs typeface="Trebuchet MS" charset="0"/>
            </a:endParaRP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Executive </a:t>
            </a:r>
            <a:r>
              <a:rPr lang="en-US" sz="2000" dirty="0">
                <a:solidFill>
                  <a:srgbClr val="2B73BB"/>
                </a:solidFill>
                <a:latin typeface="Trebuchet MS" charset="0"/>
                <a:ea typeface="Trebuchet MS" charset="0"/>
                <a:cs typeface="Trebuchet MS" charset="0"/>
              </a:rPr>
              <a:t>Summary</a:t>
            </a: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Technical </a:t>
            </a:r>
            <a:r>
              <a:rPr lang="en-US" sz="2000" dirty="0">
                <a:solidFill>
                  <a:srgbClr val="2B73BB"/>
                </a:solidFill>
                <a:latin typeface="Trebuchet MS" charset="0"/>
                <a:ea typeface="Trebuchet MS" charset="0"/>
                <a:cs typeface="Trebuchet MS" charset="0"/>
              </a:rPr>
              <a:t>bid</a:t>
            </a: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Research methodology</a:t>
            </a:r>
          </a:p>
          <a:p>
            <a:pPr marL="800100" lvl="1" indent="-342900">
              <a:buFont typeface="Wingdings" charset="2"/>
              <a:buChar char="ü"/>
            </a:pPr>
            <a:endParaRPr lang="en-US" sz="2000" dirty="0">
              <a:latin typeface="Trebuchet MS" charset="0"/>
              <a:ea typeface="Trebuchet MS" charset="0"/>
              <a:cs typeface="Trebuchet MS" charset="0"/>
            </a:endParaRPr>
          </a:p>
          <a:p>
            <a:r>
              <a:rPr lang="en-US" sz="1800" dirty="0">
                <a:solidFill>
                  <a:srgbClr val="05721F"/>
                </a:solidFill>
                <a:latin typeface="Trebuchet MS"/>
                <a:cs typeface="Trebuchet MS"/>
              </a:rPr>
              <a:t>●</a:t>
            </a:r>
            <a:r>
              <a:rPr lang="en-US" sz="2000" dirty="0">
                <a:solidFill>
                  <a:srgbClr val="0000FF"/>
                </a:solidFill>
                <a:latin typeface="Trebuchet MS"/>
                <a:cs typeface="Trebuchet MS"/>
              </a:rPr>
              <a:t> </a:t>
            </a:r>
            <a:r>
              <a:rPr lang="en-US" sz="2000" u="sng" dirty="0">
                <a:latin typeface="Trebuchet MS" charset="0"/>
                <a:ea typeface="Trebuchet MS" charset="0"/>
                <a:cs typeface="Trebuchet MS" charset="0"/>
              </a:rPr>
              <a:t>Component </a:t>
            </a:r>
            <a:r>
              <a:rPr lang="en-US" sz="2000" u="sng" dirty="0" smtClean="0">
                <a:latin typeface="Trebuchet MS" charset="0"/>
                <a:ea typeface="Trebuchet MS" charset="0"/>
                <a:cs typeface="Trebuchet MS" charset="0"/>
              </a:rPr>
              <a:t>2:</a:t>
            </a:r>
            <a:r>
              <a:rPr lang="en-US" sz="2000" dirty="0" smtClean="0">
                <a:latin typeface="Trebuchet MS" charset="0"/>
                <a:ea typeface="Trebuchet MS" charset="0"/>
                <a:cs typeface="Trebuchet MS" charset="0"/>
              </a:rPr>
              <a:t> </a:t>
            </a:r>
            <a:r>
              <a:rPr lang="en-US" sz="2000" dirty="0">
                <a:latin typeface="Trebuchet MS" charset="0"/>
                <a:ea typeface="Trebuchet MS" charset="0"/>
                <a:cs typeface="Trebuchet MS" charset="0"/>
              </a:rPr>
              <a:t>Commercial Proposal</a:t>
            </a: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Commercial bid in a prescribed template</a:t>
            </a:r>
            <a:endParaRPr lang="en-US" sz="2000" dirty="0">
              <a:solidFill>
                <a:srgbClr val="2B73BB"/>
              </a:solidFill>
              <a:latin typeface="Trebuchet MS" charset="0"/>
              <a:ea typeface="Trebuchet MS" charset="0"/>
              <a:cs typeface="Trebuchet MS" charset="0"/>
            </a:endParaRPr>
          </a:p>
          <a:p>
            <a:endParaRPr lang="en-US" sz="2000" dirty="0" smtClean="0">
              <a:latin typeface="Trebuchet MS" charset="0"/>
              <a:ea typeface="Trebuchet MS" charset="0"/>
              <a:cs typeface="Trebuchet MS" charset="0"/>
            </a:endParaRPr>
          </a:p>
          <a:p>
            <a:r>
              <a:rPr lang="en-US" sz="1800" dirty="0">
                <a:solidFill>
                  <a:srgbClr val="05721F"/>
                </a:solidFill>
                <a:latin typeface="Trebuchet MS"/>
                <a:cs typeface="Trebuchet MS"/>
              </a:rPr>
              <a:t>●</a:t>
            </a:r>
            <a:r>
              <a:rPr lang="en-US" sz="2000" dirty="0">
                <a:solidFill>
                  <a:srgbClr val="0000FF"/>
                </a:solidFill>
                <a:latin typeface="Trebuchet MS"/>
                <a:cs typeface="Trebuchet MS"/>
              </a:rPr>
              <a:t> </a:t>
            </a:r>
            <a:r>
              <a:rPr lang="en-US" sz="2000" u="sng" dirty="0">
                <a:latin typeface="Trebuchet MS" charset="0"/>
                <a:ea typeface="Trebuchet MS" charset="0"/>
                <a:cs typeface="Trebuchet MS" charset="0"/>
              </a:rPr>
              <a:t>Component </a:t>
            </a:r>
            <a:r>
              <a:rPr lang="en-US" sz="2000" u="sng" dirty="0" smtClean="0">
                <a:latin typeface="Trebuchet MS" charset="0"/>
                <a:ea typeface="Trebuchet MS" charset="0"/>
                <a:cs typeface="Trebuchet MS" charset="0"/>
              </a:rPr>
              <a:t>3:</a:t>
            </a:r>
            <a:r>
              <a:rPr lang="en-US" sz="2000" dirty="0" smtClean="0">
                <a:latin typeface="Trebuchet MS" charset="0"/>
                <a:ea typeface="Trebuchet MS" charset="0"/>
                <a:cs typeface="Trebuchet MS" charset="0"/>
              </a:rPr>
              <a:t> </a:t>
            </a:r>
            <a:r>
              <a:rPr lang="en-US" sz="2000" dirty="0">
                <a:latin typeface="Trebuchet MS" charset="0"/>
                <a:ea typeface="Trebuchet MS" charset="0"/>
                <a:cs typeface="Trebuchet MS" charset="0"/>
              </a:rPr>
              <a:t>Additional </a:t>
            </a:r>
            <a:r>
              <a:rPr lang="en-US" sz="2000" dirty="0" smtClean="0">
                <a:latin typeface="Trebuchet MS" charset="0"/>
                <a:ea typeface="Trebuchet MS" charset="0"/>
                <a:cs typeface="Trebuchet MS" charset="0"/>
              </a:rPr>
              <a:t>Documentation</a:t>
            </a:r>
          </a:p>
          <a:p>
            <a:endParaRPr lang="en-US" sz="2000" dirty="0">
              <a:latin typeface="Trebuchet MS" charset="0"/>
              <a:ea typeface="Trebuchet MS" charset="0"/>
              <a:cs typeface="Trebuchet MS" charset="0"/>
            </a:endParaRP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Suppliers </a:t>
            </a:r>
            <a:r>
              <a:rPr lang="en-US" sz="2000" dirty="0">
                <a:solidFill>
                  <a:srgbClr val="2B73BB"/>
                </a:solidFill>
                <a:latin typeface="Trebuchet MS" charset="0"/>
                <a:ea typeface="Trebuchet MS" charset="0"/>
                <a:cs typeface="Trebuchet MS" charset="0"/>
              </a:rPr>
              <a:t>Checklist</a:t>
            </a: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Supportive </a:t>
            </a:r>
            <a:r>
              <a:rPr lang="en-US" sz="2000" dirty="0">
                <a:solidFill>
                  <a:srgbClr val="2B73BB"/>
                </a:solidFill>
                <a:latin typeface="Trebuchet MS" charset="0"/>
                <a:ea typeface="Trebuchet MS" charset="0"/>
                <a:cs typeface="Trebuchet MS" charset="0"/>
              </a:rPr>
              <a:t>documentation (upon request)</a:t>
            </a:r>
          </a:p>
          <a:p>
            <a:pPr>
              <a:spcAft>
                <a:spcPts val="0"/>
              </a:spcAft>
            </a:pPr>
            <a:endParaRPr lang="en-US" dirty="0">
              <a:latin typeface="Trebuchet MS" charset="0"/>
              <a:ea typeface="Trebuchet MS" charset="0"/>
              <a:cs typeface="Trebuchet MS" charset="0"/>
            </a:endParaRPr>
          </a:p>
        </p:txBody>
      </p:sp>
    </p:spTree>
    <p:extLst>
      <p:ext uri="{BB962C8B-B14F-4D97-AF65-F5344CB8AC3E}">
        <p14:creationId xmlns:p14="http://schemas.microsoft.com/office/powerpoint/2010/main" val="1875506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Evaluation Process</a:t>
            </a:r>
            <a:endParaRPr lang="en-US" sz="1600" i="1" dirty="0">
              <a:solidFill>
                <a:srgbClr val="FFFF00"/>
              </a:solidFill>
              <a:latin typeface="Trebuchet MS"/>
              <a:cs typeface="Trebuchet MS"/>
            </a:endParaRPr>
          </a:p>
        </p:txBody>
      </p:sp>
      <p:sp>
        <p:nvSpPr>
          <p:cNvPr id="3" name="Text Box 19"/>
          <p:cNvSpPr txBox="1">
            <a:spLocks noChangeArrowheads="1"/>
          </p:cNvSpPr>
          <p:nvPr/>
        </p:nvSpPr>
        <p:spPr bwMode="auto">
          <a:xfrm>
            <a:off x="990600" y="1066800"/>
            <a:ext cx="4589512"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A three tier process:</a:t>
            </a:r>
            <a:endParaRPr lang="en-US" sz="1600" dirty="0">
              <a:solidFill>
                <a:schemeClr val="bg1"/>
              </a:solidFill>
            </a:endParaRPr>
          </a:p>
        </p:txBody>
      </p:sp>
      <p:sp>
        <p:nvSpPr>
          <p:cNvPr id="7" name="Rectangle 6"/>
          <p:cNvSpPr/>
          <p:nvPr/>
        </p:nvSpPr>
        <p:spPr>
          <a:xfrm>
            <a:off x="899592" y="1721207"/>
            <a:ext cx="7863408" cy="3293209"/>
          </a:xfrm>
          <a:prstGeom prst="rect">
            <a:avLst/>
          </a:prstGeom>
        </p:spPr>
        <p:txBody>
          <a:bodyPr wrap="square">
            <a:spAutoFit/>
          </a:bodyPr>
          <a:lstStyle/>
          <a:p>
            <a:pPr>
              <a:spcAft>
                <a:spcPts val="0"/>
              </a:spcAft>
            </a:pPr>
            <a:r>
              <a:rPr lang="en-US" sz="1800" dirty="0">
                <a:solidFill>
                  <a:srgbClr val="05721F"/>
                </a:solidFill>
                <a:latin typeface="Trebuchet MS"/>
                <a:cs typeface="Trebuchet MS"/>
              </a:rPr>
              <a:t>●</a:t>
            </a:r>
            <a:r>
              <a:rPr lang="en-US" dirty="0">
                <a:solidFill>
                  <a:srgbClr val="0000FF"/>
                </a:solidFill>
                <a:latin typeface="Trebuchet MS"/>
                <a:cs typeface="Trebuchet MS"/>
              </a:rPr>
              <a:t> </a:t>
            </a:r>
            <a:r>
              <a:rPr lang="en-US" sz="2000" u="sng" dirty="0" smtClean="0">
                <a:latin typeface="Trebuchet MS" charset="0"/>
                <a:ea typeface="Trebuchet MS" charset="0"/>
                <a:cs typeface="Trebuchet MS" charset="0"/>
              </a:rPr>
              <a:t>Compliance check</a:t>
            </a:r>
            <a:endParaRPr lang="en-US" sz="2000" dirty="0" smtClean="0">
              <a:latin typeface="Trebuchet MS" charset="0"/>
              <a:ea typeface="Trebuchet MS" charset="0"/>
              <a:cs typeface="Trebuchet MS" charset="0"/>
            </a:endParaRPr>
          </a:p>
          <a:p>
            <a:pPr>
              <a:spcAft>
                <a:spcPts val="0"/>
              </a:spcAft>
            </a:pPr>
            <a:endParaRPr lang="en-US" sz="2000" dirty="0">
              <a:latin typeface="Trebuchet MS" charset="0"/>
              <a:ea typeface="Trebuchet MS" charset="0"/>
              <a:cs typeface="Trebuchet MS" charset="0"/>
            </a:endParaRPr>
          </a:p>
          <a:p>
            <a:pPr marL="800100" lvl="1" indent="-342900">
              <a:buFont typeface="Wingdings" charset="2"/>
              <a:buChar char="ü"/>
            </a:pPr>
            <a:endParaRPr lang="en-US" sz="2000" dirty="0">
              <a:latin typeface="Trebuchet MS" charset="0"/>
              <a:ea typeface="Trebuchet MS" charset="0"/>
              <a:cs typeface="Trebuchet MS" charset="0"/>
            </a:endParaRPr>
          </a:p>
          <a:p>
            <a:r>
              <a:rPr lang="en-US" sz="1800" dirty="0">
                <a:solidFill>
                  <a:srgbClr val="05721F"/>
                </a:solidFill>
                <a:latin typeface="Trebuchet MS"/>
                <a:cs typeface="Trebuchet MS"/>
              </a:rPr>
              <a:t>●</a:t>
            </a:r>
            <a:r>
              <a:rPr lang="en-US" sz="2000" dirty="0">
                <a:solidFill>
                  <a:srgbClr val="0000FF"/>
                </a:solidFill>
                <a:latin typeface="Trebuchet MS"/>
                <a:cs typeface="Trebuchet MS"/>
              </a:rPr>
              <a:t> </a:t>
            </a:r>
            <a:r>
              <a:rPr lang="en-US" sz="2000" u="sng" dirty="0" smtClean="0">
                <a:latin typeface="Trebuchet MS" charset="0"/>
                <a:ea typeface="Trebuchet MS" charset="0"/>
                <a:cs typeface="Trebuchet MS" charset="0"/>
              </a:rPr>
              <a:t>Technical Evaluation</a:t>
            </a:r>
            <a:endParaRPr lang="en-US" sz="2000" dirty="0">
              <a:latin typeface="Trebuchet MS" charset="0"/>
              <a:ea typeface="Trebuchet MS" charset="0"/>
              <a:cs typeface="Trebuchet MS" charset="0"/>
            </a:endParaRPr>
          </a:p>
          <a:p>
            <a:pPr marL="800100" lvl="1" indent="-342900">
              <a:buFont typeface="Wingdings" charset="2"/>
              <a:buChar char="ü"/>
            </a:pPr>
            <a:r>
              <a:rPr lang="en-US" sz="2000" dirty="0">
                <a:solidFill>
                  <a:srgbClr val="2B73BB"/>
                </a:solidFill>
                <a:latin typeface="Trebuchet MS" charset="0"/>
                <a:ea typeface="Trebuchet MS" charset="0"/>
                <a:cs typeface="Trebuchet MS" charset="0"/>
              </a:rPr>
              <a:t>8</a:t>
            </a:r>
            <a:r>
              <a:rPr lang="en-US" sz="2000" dirty="0" smtClean="0">
                <a:solidFill>
                  <a:srgbClr val="2B73BB"/>
                </a:solidFill>
                <a:latin typeface="Trebuchet MS" charset="0"/>
                <a:ea typeface="Trebuchet MS" charset="0"/>
                <a:cs typeface="Trebuchet MS" charset="0"/>
              </a:rPr>
              <a:t>0% of the score</a:t>
            </a:r>
            <a:endParaRPr lang="en-US" sz="2000" dirty="0">
              <a:solidFill>
                <a:srgbClr val="2B73BB"/>
              </a:solidFill>
              <a:latin typeface="Trebuchet MS" charset="0"/>
              <a:ea typeface="Trebuchet MS" charset="0"/>
              <a:cs typeface="Trebuchet MS" charset="0"/>
            </a:endParaRPr>
          </a:p>
          <a:p>
            <a:endParaRPr lang="en-US" sz="2000" dirty="0" smtClean="0">
              <a:latin typeface="Trebuchet MS" charset="0"/>
              <a:ea typeface="Trebuchet MS" charset="0"/>
              <a:cs typeface="Trebuchet MS" charset="0"/>
            </a:endParaRPr>
          </a:p>
          <a:p>
            <a:r>
              <a:rPr lang="en-US" sz="1800" dirty="0">
                <a:solidFill>
                  <a:srgbClr val="05721F"/>
                </a:solidFill>
                <a:latin typeface="Trebuchet MS"/>
                <a:cs typeface="Trebuchet MS"/>
              </a:rPr>
              <a:t>●</a:t>
            </a:r>
            <a:r>
              <a:rPr lang="en-US" sz="2000" dirty="0">
                <a:solidFill>
                  <a:srgbClr val="0000FF"/>
                </a:solidFill>
                <a:latin typeface="Trebuchet MS"/>
                <a:cs typeface="Trebuchet MS"/>
              </a:rPr>
              <a:t> </a:t>
            </a:r>
            <a:r>
              <a:rPr lang="en-US" sz="2000" u="sng" dirty="0" smtClean="0">
                <a:latin typeface="Trebuchet MS" charset="0"/>
                <a:ea typeface="Trebuchet MS" charset="0"/>
                <a:cs typeface="Trebuchet MS" charset="0"/>
              </a:rPr>
              <a:t>Commercial Evaluation</a:t>
            </a:r>
            <a:endParaRPr lang="en-US" sz="2000" dirty="0" smtClean="0">
              <a:latin typeface="Trebuchet MS" charset="0"/>
              <a:ea typeface="Trebuchet MS" charset="0"/>
              <a:cs typeface="Trebuchet MS" charset="0"/>
            </a:endParaRPr>
          </a:p>
          <a:p>
            <a:endParaRPr lang="en-US" sz="2000" dirty="0">
              <a:latin typeface="Trebuchet MS" charset="0"/>
              <a:ea typeface="Trebuchet MS" charset="0"/>
              <a:cs typeface="Trebuchet MS" charset="0"/>
            </a:endParaRPr>
          </a:p>
          <a:p>
            <a:pPr marL="800100" lvl="1" indent="-342900">
              <a:buFont typeface="Wingdings" charset="2"/>
              <a:buChar char="ü"/>
            </a:pPr>
            <a:r>
              <a:rPr lang="en-US" sz="2000" dirty="0" smtClean="0">
                <a:solidFill>
                  <a:srgbClr val="2B73BB"/>
                </a:solidFill>
                <a:latin typeface="Trebuchet MS" charset="0"/>
                <a:ea typeface="Trebuchet MS" charset="0"/>
                <a:cs typeface="Trebuchet MS" charset="0"/>
              </a:rPr>
              <a:t>20% of the score</a:t>
            </a:r>
            <a:endParaRPr lang="en-US" sz="2000" dirty="0">
              <a:solidFill>
                <a:srgbClr val="2B73BB"/>
              </a:solidFill>
              <a:latin typeface="Trebuchet MS" charset="0"/>
              <a:ea typeface="Trebuchet MS" charset="0"/>
              <a:cs typeface="Trebuchet MS" charset="0"/>
            </a:endParaRPr>
          </a:p>
          <a:p>
            <a:pPr>
              <a:spcAft>
                <a:spcPts val="0"/>
              </a:spcAft>
            </a:pPr>
            <a:endParaRPr lang="en-US" dirty="0">
              <a:latin typeface="Trebuchet MS" charset="0"/>
              <a:ea typeface="Trebuchet MS" charset="0"/>
              <a:cs typeface="Trebuchet MS" charset="0"/>
            </a:endParaRPr>
          </a:p>
        </p:txBody>
      </p:sp>
    </p:spTree>
    <p:extLst>
      <p:ext uri="{BB962C8B-B14F-4D97-AF65-F5344CB8AC3E}">
        <p14:creationId xmlns:p14="http://schemas.microsoft.com/office/powerpoint/2010/main" val="254845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What is the EARF experience telling us?</a:t>
            </a:r>
            <a:endParaRPr lang="en-US" sz="1600" i="1" dirty="0">
              <a:solidFill>
                <a:srgbClr val="FFFF00"/>
              </a:solidFill>
              <a:latin typeface="Trebuchet MS"/>
              <a:cs typeface="Trebuchet MS"/>
            </a:endParaRPr>
          </a:p>
        </p:txBody>
      </p:sp>
      <p:sp>
        <p:nvSpPr>
          <p:cNvPr id="3" name="Rectangle 13"/>
          <p:cNvSpPr>
            <a:spLocks noChangeArrowheads="1"/>
          </p:cNvSpPr>
          <p:nvPr/>
        </p:nvSpPr>
        <p:spPr bwMode="auto">
          <a:xfrm>
            <a:off x="900113" y="1412875"/>
            <a:ext cx="8064500" cy="4832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457200" indent="-457200" algn="ctr">
              <a:buClr>
                <a:srgbClr val="F40A27"/>
              </a:buClr>
              <a:buFont typeface="Wingdings" charset="0"/>
              <a:buNone/>
            </a:pPr>
            <a:endParaRPr lang="en-US" sz="2200" dirty="0">
              <a:solidFill>
                <a:srgbClr val="F40A27"/>
              </a:solidFill>
              <a:cs typeface="Times New Roman" charset="0"/>
            </a:endParaRPr>
          </a:p>
          <a:p>
            <a:pPr marL="457200" indent="-457200">
              <a:buClr>
                <a:srgbClr val="F40A27"/>
              </a:buClr>
              <a:buFont typeface="Wingdings" charset="0"/>
              <a:buNone/>
            </a:pPr>
            <a:r>
              <a:rPr lang="en-US" sz="2200" dirty="0" smtClean="0">
                <a:solidFill>
                  <a:srgbClr val="F40A27"/>
                </a:solidFill>
                <a:cs typeface="Times New Roman" charset="0"/>
              </a:rPr>
              <a:t>● </a:t>
            </a:r>
            <a:r>
              <a:rPr lang="en-US" sz="2000" dirty="0">
                <a:solidFill>
                  <a:srgbClr val="000000"/>
                </a:solidFill>
                <a:latin typeface="Trebuchet MS" charset="0"/>
                <a:cs typeface="Trebuchet MS" charset="0"/>
              </a:rPr>
              <a:t>E</a:t>
            </a:r>
            <a:r>
              <a:rPr lang="en-US" sz="2000" dirty="0" smtClean="0">
                <a:solidFill>
                  <a:srgbClr val="000000"/>
                </a:solidFill>
                <a:latin typeface="Trebuchet MS" charset="0"/>
                <a:cs typeface="Trebuchet MS" charset="0"/>
              </a:rPr>
              <a:t>astern Africa research suppliers ( which is mainly composed of University PIs) are badly out-competed by bidders from elsewhere</a:t>
            </a:r>
          </a:p>
          <a:p>
            <a:pPr marL="457200" indent="-457200">
              <a:buClr>
                <a:srgbClr val="F40A27"/>
              </a:buClr>
              <a:buFont typeface="Wingdings" charset="0"/>
              <a:buNone/>
            </a:pPr>
            <a:endParaRPr lang="en-US" sz="2000" dirty="0" smtClean="0">
              <a:solidFill>
                <a:srgbClr val="000000"/>
              </a:solidFill>
              <a:latin typeface="Trebuchet MS" charset="0"/>
              <a:cs typeface="Trebuchet MS" charset="0"/>
            </a:endParaRPr>
          </a:p>
          <a:p>
            <a:pPr marL="457200" indent="-457200">
              <a:buClr>
                <a:srgbClr val="F40A27"/>
              </a:buClr>
              <a:buFont typeface="Wingdings" charset="0"/>
              <a:buNone/>
            </a:pPr>
            <a:r>
              <a:rPr lang="en-US" sz="2000" dirty="0" smtClean="0">
                <a:solidFill>
                  <a:srgbClr val="000000"/>
                </a:solidFill>
                <a:latin typeface="Trebuchet MS" charset="0"/>
                <a:cs typeface="Trebuchet MS" charset="0"/>
              </a:rPr>
              <a:t>		</a:t>
            </a:r>
            <a:r>
              <a:rPr lang="en-US" sz="2000" dirty="0" smtClean="0">
                <a:solidFill>
                  <a:srgbClr val="0070C0"/>
                </a:solidFill>
                <a:latin typeface="Trebuchet MS" charset="0"/>
                <a:cs typeface="Trebuchet MS" charset="0"/>
              </a:rPr>
              <a:t>Case in point: </a:t>
            </a:r>
            <a:r>
              <a:rPr lang="en-US" sz="2000" dirty="0" smtClean="0">
                <a:solidFill>
                  <a:srgbClr val="E32A15"/>
                </a:solidFill>
                <a:latin typeface="Trebuchet MS" charset="0"/>
                <a:cs typeface="Trebuchet MS" charset="0"/>
              </a:rPr>
              <a:t>Non of the 11 calls we made since 2015 have 	been won by regional suppliers including Kenyan 	researchers!</a:t>
            </a:r>
            <a:endParaRPr lang="en-US" sz="2000" b="1" dirty="0">
              <a:solidFill>
                <a:srgbClr val="E32A15"/>
              </a:solidFill>
              <a:latin typeface="Trebuchet MS" charset="0"/>
              <a:cs typeface="Trebuchet MS" charset="0"/>
            </a:endParaRPr>
          </a:p>
          <a:p>
            <a:pPr marL="457200" indent="-457200" algn="ctr">
              <a:buClr>
                <a:srgbClr val="F40A27"/>
              </a:buClr>
              <a:buFont typeface="Wingdings" charset="0"/>
              <a:buNone/>
            </a:pPr>
            <a:endParaRPr lang="en-US" sz="2000" dirty="0">
              <a:solidFill>
                <a:srgbClr val="AC2B1D"/>
              </a:solidFill>
              <a:latin typeface="Trebuchet MS" charset="0"/>
              <a:cs typeface="Trebuchet MS" charset="0"/>
            </a:endParaRPr>
          </a:p>
          <a:p>
            <a:pPr marL="457200" indent="-457200">
              <a:buClr>
                <a:srgbClr val="F40A27"/>
              </a:buClr>
              <a:buFont typeface="Wingdings" charset="0"/>
              <a:buNone/>
            </a:pPr>
            <a:r>
              <a:rPr lang="en-US" sz="2000" dirty="0">
                <a:solidFill>
                  <a:srgbClr val="F40A27"/>
                </a:solidFill>
                <a:latin typeface="Trebuchet MS" charset="0"/>
                <a:cs typeface="Trebuchet MS" charset="0"/>
              </a:rPr>
              <a:t> ● </a:t>
            </a:r>
            <a:r>
              <a:rPr lang="en-US" sz="2000" dirty="0" smtClean="0">
                <a:solidFill>
                  <a:srgbClr val="0070C0"/>
                </a:solidFill>
                <a:latin typeface="Trebuchet MS" charset="0"/>
                <a:cs typeface="Trebuchet MS" charset="0"/>
              </a:rPr>
              <a:t>Reason?</a:t>
            </a:r>
            <a:r>
              <a:rPr lang="en-US" sz="2000" dirty="0" smtClean="0">
                <a:solidFill>
                  <a:srgbClr val="F40A27"/>
                </a:solidFill>
                <a:latin typeface="Trebuchet MS" charset="0"/>
                <a:cs typeface="Trebuchet MS" charset="0"/>
              </a:rPr>
              <a:t> </a:t>
            </a:r>
            <a:r>
              <a:rPr lang="en-US" sz="2000" dirty="0" smtClean="0">
                <a:solidFill>
                  <a:srgbClr val="000000"/>
                </a:solidFill>
                <a:latin typeface="Trebuchet MS" charset="0"/>
                <a:cs typeface="Trebuchet MS" charset="0"/>
              </a:rPr>
              <a:t>Poorly conceived, designed and written proposals, poor teaming and poor evidence of proven track record.</a:t>
            </a:r>
            <a:endParaRPr lang="en-US" sz="2000" dirty="0">
              <a:solidFill>
                <a:srgbClr val="000000"/>
              </a:solidFill>
              <a:latin typeface="Trebuchet MS" charset="0"/>
              <a:cs typeface="Trebuchet MS" charset="0"/>
            </a:endParaRPr>
          </a:p>
          <a:p>
            <a:pPr marL="457200" indent="-457200" algn="ctr">
              <a:buClr>
                <a:srgbClr val="F40A27"/>
              </a:buClr>
              <a:buFont typeface="Wingdings" charset="0"/>
              <a:buNone/>
            </a:pPr>
            <a:endParaRPr lang="en-US" sz="2200" dirty="0">
              <a:solidFill>
                <a:srgbClr val="F40A27"/>
              </a:solidFill>
              <a:latin typeface="Trebuchet MS" charset="0"/>
              <a:cs typeface="Trebuchet MS" charset="0"/>
            </a:endParaRPr>
          </a:p>
          <a:p>
            <a:pPr marL="457200" indent="-457200" algn="ctr">
              <a:buClr>
                <a:srgbClr val="F40A27"/>
              </a:buClr>
              <a:buFont typeface="Wingdings" charset="0"/>
              <a:buNone/>
            </a:pPr>
            <a:r>
              <a:rPr lang="en-US" sz="2200" dirty="0" smtClean="0">
                <a:solidFill>
                  <a:srgbClr val="F40A27"/>
                </a:solidFill>
                <a:latin typeface="Trebuchet MS" charset="0"/>
                <a:cs typeface="Trebuchet MS" charset="0"/>
              </a:rPr>
              <a:t> </a:t>
            </a:r>
            <a:r>
              <a:rPr lang="en-US" sz="2000" i="1" dirty="0" smtClean="0">
                <a:solidFill>
                  <a:srgbClr val="0000FF"/>
                </a:solidFill>
                <a:latin typeface="Lucida Sans"/>
                <a:cs typeface="Lucida Sans"/>
              </a:rPr>
              <a:t>Common </a:t>
            </a:r>
            <a:r>
              <a:rPr lang="en-US" sz="2000" i="1" dirty="0">
                <a:solidFill>
                  <a:srgbClr val="0000FF"/>
                </a:solidFill>
                <a:latin typeface="Lucida Sans"/>
                <a:cs typeface="Lucida Sans"/>
              </a:rPr>
              <a:t>Shortcomings found Application Bids to the East Africa Research Fund (EARF</a:t>
            </a:r>
            <a:r>
              <a:rPr lang="en-US" sz="2000" i="1" dirty="0" smtClean="0">
                <a:solidFill>
                  <a:srgbClr val="0000FF"/>
                </a:solidFill>
                <a:latin typeface="Lucida Sans"/>
                <a:cs typeface="Lucida Sans"/>
              </a:rPr>
              <a:t>)</a:t>
            </a:r>
          </a:p>
          <a:p>
            <a:pPr marL="457200" lvl="0" indent="-457200" algn="ctr">
              <a:buClr>
                <a:srgbClr val="F40A27"/>
              </a:buClr>
            </a:pPr>
            <a:endParaRPr lang="en-US" sz="2000" dirty="0"/>
          </a:p>
        </p:txBody>
      </p:sp>
      <p:sp>
        <p:nvSpPr>
          <p:cNvPr id="4" name="Line 15"/>
          <p:cNvSpPr>
            <a:spLocks noChangeShapeType="1"/>
          </p:cNvSpPr>
          <p:nvPr/>
        </p:nvSpPr>
        <p:spPr bwMode="auto">
          <a:xfrm>
            <a:off x="4945187" y="828378"/>
            <a:ext cx="124" cy="719857"/>
          </a:xfrm>
          <a:prstGeom prst="line">
            <a:avLst/>
          </a:prstGeom>
          <a:noFill/>
          <a:ln w="28575">
            <a:solidFill>
              <a:srgbClr val="FF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dirty="0"/>
          </a:p>
        </p:txBody>
      </p:sp>
      <p:sp>
        <p:nvSpPr>
          <p:cNvPr id="5" name="Line 2"/>
          <p:cNvSpPr>
            <a:spLocks noChangeShapeType="1"/>
          </p:cNvSpPr>
          <p:nvPr/>
        </p:nvSpPr>
        <p:spPr bwMode="auto">
          <a:xfrm flipV="1">
            <a:off x="1130300" y="4941168"/>
            <a:ext cx="7632700" cy="142875"/>
          </a:xfrm>
          <a:prstGeom prst="line">
            <a:avLst/>
          </a:prstGeom>
          <a:noFill/>
          <a:ln w="38100" algn="ctr">
            <a:solidFill>
              <a:srgbClr val="FFFF00"/>
            </a:solidFill>
            <a:round/>
            <a:headEnd/>
            <a:tailEnd type="stealth" w="med" len="med"/>
          </a:ln>
          <a:effectLst>
            <a:outerShdw dist="23000" dir="5400000" rotWithShape="0">
              <a:srgbClr val="808080">
                <a:alpha val="34999"/>
              </a:srgbClr>
            </a:outerShdw>
          </a:effectLst>
        </p:spPr>
        <p:txBody>
          <a:bodyPr/>
          <a:lstStyle/>
          <a:p>
            <a:pPr>
              <a:defRPr/>
            </a:pPr>
            <a:endParaRPr lang="en-US" dirty="0">
              <a:ea typeface="ＭＳ Ｐゴシック" pitchFamily="-32" charset="-128"/>
              <a:cs typeface="+mn-cs"/>
            </a:endParaRPr>
          </a:p>
        </p:txBody>
      </p:sp>
    </p:spTree>
    <p:extLst>
      <p:ext uri="{BB962C8B-B14F-4D97-AF65-F5344CB8AC3E}">
        <p14:creationId xmlns:p14="http://schemas.microsoft.com/office/powerpoint/2010/main" val="4969432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b="1" i="1" dirty="0" smtClean="0">
                <a:solidFill>
                  <a:srgbClr val="FFFF00"/>
                </a:solidFill>
              </a:rPr>
              <a:t>4 Elements of Monitoring &amp; Evaluation </a:t>
            </a:r>
            <a:endParaRPr lang="en-US" sz="1600" b="1" i="1" dirty="0">
              <a:solidFill>
                <a:srgbClr val="FFFF00"/>
              </a:solidFill>
            </a:endParaRPr>
          </a:p>
        </p:txBody>
      </p:sp>
      <p:sp>
        <p:nvSpPr>
          <p:cNvPr id="3074" name="Rectangle 9"/>
          <p:cNvSpPr>
            <a:spLocks noChangeArrowheads="1"/>
          </p:cNvSpPr>
          <p:nvPr/>
        </p:nvSpPr>
        <p:spPr bwMode="auto">
          <a:xfrm>
            <a:off x="4724400" y="2743200"/>
            <a:ext cx="184150" cy="925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pPr algn="ctr">
              <a:lnSpc>
                <a:spcPct val="120000"/>
              </a:lnSpc>
              <a:spcBef>
                <a:spcPct val="50000"/>
              </a:spcBef>
            </a:pPr>
            <a:endParaRPr lang="en-US" sz="2000" dirty="0"/>
          </a:p>
          <a:p>
            <a:pPr algn="ctr">
              <a:lnSpc>
                <a:spcPct val="120000"/>
              </a:lnSpc>
              <a:spcBef>
                <a:spcPct val="50000"/>
              </a:spcBef>
            </a:pPr>
            <a:endParaRPr lang="en-US" sz="1800" dirty="0"/>
          </a:p>
        </p:txBody>
      </p:sp>
      <p:sp>
        <p:nvSpPr>
          <p:cNvPr id="3075" name="Rectangle 10"/>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3076" name="Rectangle 11"/>
          <p:cNvSpPr>
            <a:spLocks noChangeArrowheads="1"/>
          </p:cNvSpPr>
          <p:nvPr/>
        </p:nvSpPr>
        <p:spPr bwMode="auto">
          <a:xfrm>
            <a:off x="7443788" y="6550025"/>
            <a:ext cx="385187"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smtClean="0">
                <a:solidFill>
                  <a:srgbClr val="0000FF"/>
                </a:solidFill>
              </a:rPr>
              <a:t>11</a:t>
            </a:r>
            <a:endParaRPr lang="en-US" sz="1400" b="1" dirty="0">
              <a:solidFill>
                <a:srgbClr val="0000FF"/>
              </a:solidFill>
            </a:endParaRPr>
          </a:p>
          <a:p>
            <a:endParaRPr lang="en-US" sz="1400" dirty="0"/>
          </a:p>
        </p:txBody>
      </p:sp>
      <p:sp>
        <p:nvSpPr>
          <p:cNvPr id="7" name="Text Box 19"/>
          <p:cNvSpPr txBox="1">
            <a:spLocks noChangeArrowheads="1"/>
          </p:cNvSpPr>
          <p:nvPr/>
        </p:nvSpPr>
        <p:spPr bwMode="auto">
          <a:xfrm>
            <a:off x="1331640" y="2060848"/>
            <a:ext cx="7632848"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Outcomes: Performance or behavior changes over period of time</a:t>
            </a:r>
            <a:endParaRPr lang="en-US" sz="1600" dirty="0">
              <a:solidFill>
                <a:schemeClr val="bg1"/>
              </a:solidFill>
            </a:endParaRPr>
          </a:p>
        </p:txBody>
      </p:sp>
      <p:sp>
        <p:nvSpPr>
          <p:cNvPr id="10" name="Line 15"/>
          <p:cNvSpPr>
            <a:spLocks noChangeShapeType="1"/>
          </p:cNvSpPr>
          <p:nvPr/>
        </p:nvSpPr>
        <p:spPr bwMode="auto">
          <a:xfrm>
            <a:off x="827584" y="2276872"/>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8" name="Rectangle 13"/>
          <p:cNvSpPr>
            <a:spLocks noChangeArrowheads="1"/>
          </p:cNvSpPr>
          <p:nvPr/>
        </p:nvSpPr>
        <p:spPr bwMode="auto">
          <a:xfrm>
            <a:off x="827585" y="2565400"/>
            <a:ext cx="8316416"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457200" indent="-457200" algn="ctr">
              <a:buClr>
                <a:srgbClr val="F40A27"/>
              </a:buClr>
            </a:pPr>
            <a:r>
              <a:rPr lang="en-US" sz="1600" dirty="0" smtClean="0">
                <a:solidFill>
                  <a:srgbClr val="800000"/>
                </a:solidFill>
              </a:rPr>
              <a:t>Outcomes must </a:t>
            </a:r>
            <a:r>
              <a:rPr lang="en-US" sz="1600" dirty="0">
                <a:solidFill>
                  <a:srgbClr val="800000"/>
                </a:solidFill>
              </a:rPr>
              <a:t>be SMART – Specific, Measurable, Achievable, Relevant and Time-</a:t>
            </a:r>
            <a:r>
              <a:rPr lang="en-US" sz="1600" dirty="0" smtClean="0">
                <a:solidFill>
                  <a:srgbClr val="800000"/>
                </a:solidFill>
              </a:rPr>
              <a:t>bound </a:t>
            </a:r>
            <a:endParaRPr lang="en-US" sz="1600" dirty="0">
              <a:solidFill>
                <a:srgbClr val="800000"/>
              </a:solidFill>
            </a:endParaRPr>
          </a:p>
          <a:p>
            <a:pPr marL="457200" indent="-457200" algn="ctr">
              <a:buClr>
                <a:srgbClr val="F40A27"/>
              </a:buClr>
              <a:buFont typeface="Wingdings" charset="0"/>
              <a:buNone/>
            </a:pPr>
            <a:endParaRPr lang="en-US" sz="1600" dirty="0">
              <a:solidFill>
                <a:schemeClr val="tx1"/>
              </a:solidFill>
            </a:endParaRPr>
          </a:p>
          <a:p>
            <a:pPr marL="457200" indent="-457200">
              <a:buClr>
                <a:srgbClr val="F40A27"/>
              </a:buClr>
              <a:buFont typeface="Wingdings" charset="0"/>
              <a:buNone/>
            </a:pPr>
            <a:endParaRPr lang="en-US" sz="1600" dirty="0">
              <a:solidFill>
                <a:schemeClr val="tx1"/>
              </a:solidFill>
            </a:endParaRPr>
          </a:p>
        </p:txBody>
      </p:sp>
      <p:sp>
        <p:nvSpPr>
          <p:cNvPr id="11" name="Text Box 19"/>
          <p:cNvSpPr txBox="1">
            <a:spLocks noChangeArrowheads="1"/>
          </p:cNvSpPr>
          <p:nvPr/>
        </p:nvSpPr>
        <p:spPr bwMode="auto">
          <a:xfrm>
            <a:off x="1331640" y="3284984"/>
            <a:ext cx="6965776"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Outputs: Direct results of project interventions</a:t>
            </a:r>
            <a:endParaRPr lang="en-US" sz="1600" dirty="0">
              <a:solidFill>
                <a:schemeClr val="bg1"/>
              </a:solidFill>
            </a:endParaRPr>
          </a:p>
        </p:txBody>
      </p:sp>
      <p:sp>
        <p:nvSpPr>
          <p:cNvPr id="12" name="Line 15"/>
          <p:cNvSpPr>
            <a:spLocks noChangeShapeType="1"/>
          </p:cNvSpPr>
          <p:nvPr/>
        </p:nvSpPr>
        <p:spPr bwMode="auto">
          <a:xfrm>
            <a:off x="827584" y="3501008"/>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3" name="Text Box 19"/>
          <p:cNvSpPr txBox="1">
            <a:spLocks noChangeArrowheads="1"/>
          </p:cNvSpPr>
          <p:nvPr/>
        </p:nvSpPr>
        <p:spPr bwMode="auto">
          <a:xfrm>
            <a:off x="1331640" y="4581128"/>
            <a:ext cx="6965776"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Indicators: Variables for measuring if change has happened</a:t>
            </a:r>
            <a:endParaRPr lang="en-US" sz="1600" dirty="0">
              <a:solidFill>
                <a:schemeClr val="bg1"/>
              </a:solidFill>
            </a:endParaRPr>
          </a:p>
        </p:txBody>
      </p:sp>
      <p:sp>
        <p:nvSpPr>
          <p:cNvPr id="14" name="Line 15"/>
          <p:cNvSpPr>
            <a:spLocks noChangeShapeType="1"/>
          </p:cNvSpPr>
          <p:nvPr/>
        </p:nvSpPr>
        <p:spPr bwMode="auto">
          <a:xfrm>
            <a:off x="827584" y="4797152"/>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7" name="Text Box 19"/>
          <p:cNvSpPr txBox="1">
            <a:spLocks noChangeArrowheads="1"/>
          </p:cNvSpPr>
          <p:nvPr/>
        </p:nvSpPr>
        <p:spPr bwMode="auto">
          <a:xfrm>
            <a:off x="1259632" y="5805264"/>
            <a:ext cx="6965776"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Means of verification: Data sources and tools to be used </a:t>
            </a:r>
            <a:endParaRPr lang="en-US" sz="1600" dirty="0">
              <a:solidFill>
                <a:schemeClr val="bg1"/>
              </a:solidFill>
            </a:endParaRPr>
          </a:p>
        </p:txBody>
      </p:sp>
      <p:sp>
        <p:nvSpPr>
          <p:cNvPr id="19" name="Line 15"/>
          <p:cNvSpPr>
            <a:spLocks noChangeShapeType="1"/>
          </p:cNvSpPr>
          <p:nvPr/>
        </p:nvSpPr>
        <p:spPr bwMode="auto">
          <a:xfrm>
            <a:off x="827584" y="6021288"/>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2" name="TextBox 1"/>
          <p:cNvSpPr txBox="1"/>
          <p:nvPr/>
        </p:nvSpPr>
        <p:spPr>
          <a:xfrm>
            <a:off x="971600" y="1052736"/>
            <a:ext cx="7848872" cy="1077218"/>
          </a:xfrm>
          <a:prstGeom prst="rect">
            <a:avLst/>
          </a:prstGeom>
          <a:noFill/>
        </p:spPr>
        <p:txBody>
          <a:bodyPr wrap="square" rtlCol="0">
            <a:spAutoFit/>
          </a:bodyPr>
          <a:lstStyle/>
          <a:p>
            <a:pPr algn="ctr"/>
            <a:r>
              <a:rPr lang="en-US" sz="2000" dirty="0">
                <a:solidFill>
                  <a:srgbClr val="0000FF"/>
                </a:solidFill>
              </a:rPr>
              <a:t>P</a:t>
            </a:r>
            <a:r>
              <a:rPr lang="en-US" sz="2000" dirty="0" smtClean="0">
                <a:solidFill>
                  <a:srgbClr val="0000FF"/>
                </a:solidFill>
              </a:rPr>
              <a:t>urpose </a:t>
            </a:r>
            <a:r>
              <a:rPr lang="en-US" sz="2000" dirty="0">
                <a:solidFill>
                  <a:srgbClr val="0000FF"/>
                </a:solidFill>
              </a:rPr>
              <a:t>of </a:t>
            </a:r>
            <a:r>
              <a:rPr lang="en-US" sz="2000" dirty="0" smtClean="0">
                <a:solidFill>
                  <a:srgbClr val="0000FF"/>
                </a:solidFill>
              </a:rPr>
              <a:t>M</a:t>
            </a:r>
            <a:r>
              <a:rPr lang="en-US" sz="2000" dirty="0">
                <a:solidFill>
                  <a:srgbClr val="0000FF"/>
                </a:solidFill>
              </a:rPr>
              <a:t>&amp;E </a:t>
            </a:r>
            <a:r>
              <a:rPr lang="en-US" sz="2000" dirty="0" smtClean="0">
                <a:solidFill>
                  <a:srgbClr val="0000FF"/>
                </a:solidFill>
              </a:rPr>
              <a:t>is </a:t>
            </a:r>
            <a:r>
              <a:rPr lang="en-US" sz="2000" dirty="0">
                <a:solidFill>
                  <a:srgbClr val="0000FF"/>
                </a:solidFill>
              </a:rPr>
              <a:t>to track and document the contributions of the funded project activities towards achievement of the ultimate </a:t>
            </a:r>
            <a:r>
              <a:rPr lang="en-US" sz="2000" dirty="0" smtClean="0">
                <a:solidFill>
                  <a:srgbClr val="0000FF"/>
                </a:solidFill>
              </a:rPr>
              <a:t>goal</a:t>
            </a:r>
            <a:endParaRPr lang="en-US" sz="2000" dirty="0">
              <a:solidFill>
                <a:srgbClr val="0000FF"/>
              </a:solidFill>
            </a:endParaRPr>
          </a:p>
          <a:p>
            <a:pPr algn="ctr"/>
            <a:endParaRPr lang="en-US" b="1" dirty="0">
              <a:solidFill>
                <a:srgbClr val="0000FF"/>
              </a:solidFill>
            </a:endParaRPr>
          </a:p>
        </p:txBody>
      </p:sp>
      <p:sp>
        <p:nvSpPr>
          <p:cNvPr id="3" name="TextBox 2"/>
          <p:cNvSpPr txBox="1"/>
          <p:nvPr/>
        </p:nvSpPr>
        <p:spPr>
          <a:xfrm>
            <a:off x="3073400" y="4140200"/>
            <a:ext cx="184666" cy="461665"/>
          </a:xfrm>
          <a:prstGeom prst="rect">
            <a:avLst/>
          </a:prstGeom>
          <a:noFill/>
        </p:spPr>
        <p:txBody>
          <a:bodyPr wrap="none" rtlCol="0">
            <a:spAutoFit/>
          </a:bodyPr>
          <a:lstStyle/>
          <a:p>
            <a:endParaRPr lang="en-US" dirty="0"/>
          </a:p>
        </p:txBody>
      </p:sp>
      <p:sp>
        <p:nvSpPr>
          <p:cNvPr id="4" name="TextBox 3"/>
          <p:cNvSpPr txBox="1"/>
          <p:nvPr/>
        </p:nvSpPr>
        <p:spPr>
          <a:xfrm>
            <a:off x="2483768" y="4005064"/>
            <a:ext cx="2891236" cy="338554"/>
          </a:xfrm>
          <a:prstGeom prst="rect">
            <a:avLst/>
          </a:prstGeom>
          <a:noFill/>
        </p:spPr>
        <p:txBody>
          <a:bodyPr wrap="none" rtlCol="0">
            <a:spAutoFit/>
          </a:bodyPr>
          <a:lstStyle/>
          <a:p>
            <a:r>
              <a:rPr lang="en-US" sz="1600" dirty="0" smtClean="0">
                <a:solidFill>
                  <a:srgbClr val="800000"/>
                </a:solidFill>
              </a:rPr>
              <a:t>Outputs must also be SMART</a:t>
            </a:r>
            <a:endParaRPr lang="en-US" sz="1600" dirty="0">
              <a:solidFill>
                <a:srgbClr val="800000"/>
              </a:solidFill>
            </a:endParaRPr>
          </a:p>
        </p:txBody>
      </p:sp>
    </p:spTree>
    <p:extLst>
      <p:ext uri="{BB962C8B-B14F-4D97-AF65-F5344CB8AC3E}">
        <p14:creationId xmlns:p14="http://schemas.microsoft.com/office/powerpoint/2010/main" val="21047010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412776"/>
            <a:ext cx="8136904" cy="4616648"/>
          </a:xfrm>
          <a:prstGeom prst="rect">
            <a:avLst/>
          </a:prstGeom>
        </p:spPr>
        <p:txBody>
          <a:bodyPr wrap="square">
            <a:spAutoFit/>
          </a:bodyPr>
          <a:lstStyle/>
          <a:p>
            <a:pPr>
              <a:spcAft>
                <a:spcPts val="0"/>
              </a:spcAft>
            </a:pPr>
            <a:r>
              <a:rPr lang="en-US" dirty="0">
                <a:latin typeface="Trebuchet MS" charset="0"/>
                <a:ea typeface="Calibri" charset="0"/>
                <a:cs typeface="Times New Roman" charset="0"/>
              </a:rPr>
              <a:t> </a:t>
            </a:r>
            <a:endParaRPr lang="en-US" sz="1800" dirty="0">
              <a:latin typeface="Calibri" charset="0"/>
              <a:ea typeface="Calibri" charset="0"/>
              <a:cs typeface="Times New Roman" charset="0"/>
            </a:endParaRPr>
          </a:p>
          <a:p>
            <a:pPr marL="342900" lvl="0" indent="-342900">
              <a:spcAft>
                <a:spcPts val="0"/>
              </a:spcAft>
              <a:buFont typeface="+mj-lt"/>
              <a:buAutoNum type="arabicParenR"/>
            </a:pPr>
            <a:r>
              <a:rPr lang="en-US" sz="1800" dirty="0">
                <a:latin typeface="Trebuchet MS" charset="0"/>
                <a:ea typeface="Calibri" charset="0"/>
                <a:cs typeface="Times New Roman" charset="0"/>
              </a:rPr>
              <a:t>Summary of Progress </a:t>
            </a:r>
            <a:r>
              <a:rPr lang="en-US" sz="1800" dirty="0">
                <a:latin typeface="Trebuchet MS" charset="0"/>
                <a:ea typeface="Calibri" charset="0"/>
                <a:cs typeface="Arial" charset="0"/>
              </a:rPr>
              <a:t>highlights the achievements of the project over the reporting period </a:t>
            </a:r>
            <a:endParaRPr lang="en-US" sz="1800" dirty="0" smtClean="0">
              <a:latin typeface="Calibri" charset="0"/>
              <a:ea typeface="Calibri" charset="0"/>
              <a:cs typeface="Times New Roman" charset="0"/>
            </a:endParaRPr>
          </a:p>
          <a:p>
            <a:pPr marL="342900" lvl="0" indent="-342900">
              <a:spcAft>
                <a:spcPts val="0"/>
              </a:spcAft>
              <a:buFont typeface="+mj-lt"/>
              <a:buAutoNum type="arabicParenR"/>
            </a:pPr>
            <a:r>
              <a:rPr lang="en-US" sz="1800" dirty="0" smtClean="0">
                <a:latin typeface="Trebuchet MS" charset="0"/>
                <a:ea typeface="Calibri" charset="0"/>
                <a:cs typeface="Times New Roman" charset="0"/>
              </a:rPr>
              <a:t>List </a:t>
            </a:r>
            <a:r>
              <a:rPr lang="en-US" sz="1800" dirty="0">
                <a:latin typeface="Trebuchet MS" charset="0"/>
                <a:ea typeface="Calibri" charset="0"/>
                <a:cs typeface="Times New Roman" charset="0"/>
              </a:rPr>
              <a:t>the project outputs that the project has made during the last </a:t>
            </a:r>
            <a:r>
              <a:rPr lang="en-US" sz="1800" dirty="0" smtClean="0">
                <a:latin typeface="Trebuchet MS" charset="0"/>
                <a:ea typeface="Calibri" charset="0"/>
                <a:cs typeface="Times New Roman" charset="0"/>
              </a:rPr>
              <a:t>quarter</a:t>
            </a:r>
            <a:endParaRPr lang="en-US" sz="1800" dirty="0" smtClean="0">
              <a:latin typeface="Calibri" charset="0"/>
              <a:ea typeface="Calibri" charset="0"/>
              <a:cs typeface="Times New Roman" charset="0"/>
            </a:endParaRPr>
          </a:p>
          <a:p>
            <a:pPr marL="342900" lvl="0" indent="-342900">
              <a:spcAft>
                <a:spcPts val="0"/>
              </a:spcAft>
              <a:buFont typeface="+mj-lt"/>
              <a:buAutoNum type="arabicParenR"/>
            </a:pPr>
            <a:r>
              <a:rPr lang="en-US" sz="1800" dirty="0" smtClean="0">
                <a:solidFill>
                  <a:srgbClr val="000000"/>
                </a:solidFill>
                <a:latin typeface="Trebuchet MS" charset="0"/>
                <a:ea typeface="Calibri" charset="0"/>
                <a:cs typeface="Times New Roman" charset="0"/>
              </a:rPr>
              <a:t>Are </a:t>
            </a:r>
            <a:r>
              <a:rPr lang="en-US" sz="1800" dirty="0">
                <a:solidFill>
                  <a:srgbClr val="000000"/>
                </a:solidFill>
                <a:latin typeface="Trebuchet MS" charset="0"/>
                <a:ea typeface="Calibri" charset="0"/>
                <a:cs typeface="Times New Roman" charset="0"/>
              </a:rPr>
              <a:t>there specific lessons learnt that you have experienced during this last </a:t>
            </a:r>
            <a:r>
              <a:rPr lang="en-US" sz="1800" dirty="0" smtClean="0">
                <a:solidFill>
                  <a:srgbClr val="000000"/>
                </a:solidFill>
                <a:latin typeface="Trebuchet MS" charset="0"/>
                <a:ea typeface="Calibri" charset="0"/>
                <a:cs typeface="Times New Roman" charset="0"/>
              </a:rPr>
              <a:t>quarter?</a:t>
            </a:r>
            <a:endParaRPr lang="en-US" sz="1800" dirty="0" smtClean="0">
              <a:latin typeface="Calibri" charset="0"/>
              <a:ea typeface="Calibri" charset="0"/>
              <a:cs typeface="Times New Roman" charset="0"/>
            </a:endParaRPr>
          </a:p>
          <a:p>
            <a:pPr marL="342900" lvl="0" indent="-342900">
              <a:spcAft>
                <a:spcPts val="0"/>
              </a:spcAft>
              <a:buFont typeface="+mj-lt"/>
              <a:buAutoNum type="arabicParenR"/>
            </a:pPr>
            <a:r>
              <a:rPr lang="en-US" sz="1800" dirty="0" smtClean="0">
                <a:latin typeface="Trebuchet MS" charset="0"/>
                <a:ea typeface="Calibri" charset="0"/>
                <a:cs typeface="Times New Roman" charset="0"/>
              </a:rPr>
              <a:t>Describe </a:t>
            </a:r>
            <a:r>
              <a:rPr lang="en-US" sz="1800" dirty="0">
                <a:latin typeface="Trebuchet MS" charset="0"/>
                <a:ea typeface="Calibri" charset="0"/>
                <a:cs typeface="Times New Roman" charset="0"/>
              </a:rPr>
              <a:t>any changes in project management that have occurred during the last </a:t>
            </a:r>
            <a:r>
              <a:rPr lang="en-US" sz="1800" dirty="0" smtClean="0">
                <a:latin typeface="Trebuchet MS" charset="0"/>
                <a:ea typeface="Calibri" charset="0"/>
                <a:cs typeface="Times New Roman" charset="0"/>
              </a:rPr>
              <a:t>quarter</a:t>
            </a:r>
            <a:endParaRPr lang="en-US" sz="1800" dirty="0" smtClean="0">
              <a:latin typeface="Calibri" charset="0"/>
              <a:ea typeface="Calibri" charset="0"/>
              <a:cs typeface="Times New Roman" charset="0"/>
            </a:endParaRPr>
          </a:p>
          <a:p>
            <a:pPr marL="342900" lvl="0" indent="-342900">
              <a:spcAft>
                <a:spcPts val="0"/>
              </a:spcAft>
              <a:buFont typeface="+mj-lt"/>
              <a:buAutoNum type="arabicParenR"/>
            </a:pPr>
            <a:r>
              <a:rPr lang="en-US" sz="1800" dirty="0" smtClean="0">
                <a:solidFill>
                  <a:srgbClr val="000000"/>
                </a:solidFill>
                <a:latin typeface="Trebuchet MS" charset="0"/>
                <a:ea typeface="Calibri" charset="0"/>
                <a:cs typeface="Times New Roman" charset="0"/>
              </a:rPr>
              <a:t>Highlight </a:t>
            </a:r>
            <a:r>
              <a:rPr lang="en-US" sz="1800" dirty="0">
                <a:solidFill>
                  <a:srgbClr val="000000"/>
                </a:solidFill>
                <a:latin typeface="Trebuchet MS" charset="0"/>
                <a:ea typeface="Calibri" charset="0"/>
                <a:cs typeface="Times New Roman" charset="0"/>
              </a:rPr>
              <a:t>any limitations or challenges experienced in carrying out the project during the last </a:t>
            </a:r>
            <a:r>
              <a:rPr lang="en-US" sz="1800" dirty="0" smtClean="0">
                <a:solidFill>
                  <a:srgbClr val="000000"/>
                </a:solidFill>
                <a:latin typeface="Trebuchet MS" charset="0"/>
                <a:ea typeface="Calibri" charset="0"/>
                <a:cs typeface="Times New Roman" charset="0"/>
              </a:rPr>
              <a:t>quarter</a:t>
            </a:r>
            <a:endParaRPr lang="en-US" sz="1800" dirty="0" smtClean="0">
              <a:latin typeface="Calibri" charset="0"/>
              <a:ea typeface="Calibri" charset="0"/>
              <a:cs typeface="Times New Roman" charset="0"/>
            </a:endParaRPr>
          </a:p>
          <a:p>
            <a:pPr marL="342900" lvl="0" indent="-342900">
              <a:spcAft>
                <a:spcPts val="0"/>
              </a:spcAft>
              <a:buFont typeface="+mj-lt"/>
              <a:buAutoNum type="arabicParenR"/>
            </a:pPr>
            <a:r>
              <a:rPr lang="en-US" sz="1800" dirty="0" smtClean="0">
                <a:latin typeface="Trebuchet MS" charset="0"/>
                <a:ea typeface="Calibri" charset="0"/>
                <a:cs typeface="Times New Roman" charset="0"/>
              </a:rPr>
              <a:t>Describe </a:t>
            </a:r>
            <a:r>
              <a:rPr lang="en-US" sz="1800" dirty="0">
                <a:latin typeface="Trebuchet MS" charset="0"/>
                <a:ea typeface="Calibri" charset="0"/>
                <a:cs typeface="Times New Roman" charset="0"/>
              </a:rPr>
              <a:t>any interaction you have had with policy makers and other </a:t>
            </a:r>
            <a:r>
              <a:rPr lang="en-US" sz="1800" dirty="0" smtClean="0">
                <a:latin typeface="Trebuchet MS" charset="0"/>
                <a:ea typeface="Calibri" charset="0"/>
                <a:cs typeface="Times New Roman" charset="0"/>
              </a:rPr>
              <a:t>stakeholders?</a:t>
            </a:r>
            <a:endParaRPr lang="en-US" sz="1800" dirty="0" smtClean="0">
              <a:latin typeface="Calibri" charset="0"/>
              <a:ea typeface="Calibri" charset="0"/>
              <a:cs typeface="Times New Roman" charset="0"/>
            </a:endParaRPr>
          </a:p>
          <a:p>
            <a:pPr marL="342900" lvl="0" indent="-342900">
              <a:spcAft>
                <a:spcPts val="0"/>
              </a:spcAft>
              <a:buFont typeface="+mj-lt"/>
              <a:buAutoNum type="arabicParenR"/>
            </a:pPr>
            <a:r>
              <a:rPr lang="en-US" sz="1800" dirty="0" smtClean="0">
                <a:latin typeface="Trebuchet MS" charset="0"/>
                <a:ea typeface="Calibri" charset="0"/>
                <a:cs typeface="Times New Roman" charset="0"/>
              </a:rPr>
              <a:t>Provide </a:t>
            </a:r>
            <a:r>
              <a:rPr lang="en-US" sz="1800" dirty="0">
                <a:latin typeface="Trebuchet MS" charset="0"/>
                <a:ea typeface="Calibri" charset="0"/>
                <a:cs typeface="Times New Roman" charset="0"/>
              </a:rPr>
              <a:t>details of research/ policy/dissemination events that have been either hosted by the project, or where the project has been invited to make presentations </a:t>
            </a:r>
            <a:r>
              <a:rPr lang="en-US" sz="1800" dirty="0" smtClean="0">
                <a:latin typeface="Trebuchet MS" charset="0"/>
                <a:ea typeface="Calibri" charset="0"/>
                <a:cs typeface="Times New Roman" charset="0"/>
              </a:rPr>
              <a:t>to</a:t>
            </a:r>
          </a:p>
          <a:p>
            <a:pPr marL="342900" lvl="0" indent="-342900">
              <a:spcAft>
                <a:spcPts val="0"/>
              </a:spcAft>
              <a:buFont typeface="+mj-lt"/>
              <a:buAutoNum type="arabicParenR"/>
            </a:pPr>
            <a:r>
              <a:rPr lang="en-US" sz="1800" dirty="0" smtClean="0">
                <a:solidFill>
                  <a:srgbClr val="2B73BB"/>
                </a:solidFill>
                <a:effectLst/>
                <a:latin typeface="Trebuchet MS" charset="0"/>
                <a:ea typeface="Calibri" charset="0"/>
                <a:cs typeface="Times New Roman" charset="0"/>
              </a:rPr>
              <a:t>Provide a Financial Report for the period</a:t>
            </a:r>
            <a:endParaRPr lang="en-US" sz="1800" dirty="0">
              <a:solidFill>
                <a:srgbClr val="2B73BB"/>
              </a:solidFill>
              <a:effectLst/>
              <a:latin typeface="Calibri" charset="0"/>
              <a:ea typeface="Calibri" charset="0"/>
              <a:cs typeface="Times New Roman" charset="0"/>
            </a:endParaRPr>
          </a:p>
        </p:txBody>
      </p:sp>
      <p:sp>
        <p:nvSpPr>
          <p:cNvPr id="3" name="Text Box 8"/>
          <p:cNvSpPr txBox="1">
            <a:spLocks noChangeArrowheads="1"/>
          </p:cNvSpPr>
          <p:nvPr/>
        </p:nvSpPr>
        <p:spPr bwMode="auto">
          <a:xfrm>
            <a:off x="1981200" y="350838"/>
            <a:ext cx="6781800" cy="446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sz="2300" b="1" i="1" dirty="0" smtClean="0">
                <a:solidFill>
                  <a:srgbClr val="FFFF00"/>
                </a:solidFill>
              </a:rPr>
              <a:t>EARF M&amp;E tool</a:t>
            </a:r>
            <a:endParaRPr lang="en-US" sz="2300" b="1" i="1" dirty="0">
              <a:solidFill>
                <a:srgbClr val="FFFF00"/>
              </a:solidFill>
            </a:endParaRPr>
          </a:p>
        </p:txBody>
      </p:sp>
      <p:sp>
        <p:nvSpPr>
          <p:cNvPr id="4" name="Text Box 19"/>
          <p:cNvSpPr txBox="1">
            <a:spLocks noChangeArrowheads="1"/>
          </p:cNvSpPr>
          <p:nvPr/>
        </p:nvSpPr>
        <p:spPr bwMode="auto">
          <a:xfrm>
            <a:off x="990600" y="1066800"/>
            <a:ext cx="5381600"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Regular narrative &amp; financial progress report</a:t>
            </a:r>
            <a:endParaRPr lang="en-US" sz="1600" dirty="0">
              <a:solidFill>
                <a:schemeClr val="bg1"/>
              </a:solidFill>
            </a:endParaRPr>
          </a:p>
        </p:txBody>
      </p:sp>
    </p:spTree>
    <p:extLst>
      <p:ext uri="{BB962C8B-B14F-4D97-AF65-F5344CB8AC3E}">
        <p14:creationId xmlns:p14="http://schemas.microsoft.com/office/powerpoint/2010/main" val="5281812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391369" y="5308704"/>
            <a:ext cx="6840760" cy="461665"/>
          </a:xfrm>
          <a:prstGeom prst="rect">
            <a:avLst/>
          </a:prstGeom>
        </p:spPr>
        <p:txBody>
          <a:bodyPr wrap="square">
            <a:spAutoFit/>
          </a:bodyPr>
          <a:lstStyle/>
          <a:p>
            <a:r>
              <a:rPr lang="en-US" dirty="0" smtClean="0"/>
              <a:t> </a:t>
            </a:r>
            <a:endParaRPr lang="en-US" dirty="0"/>
          </a:p>
        </p:txBody>
      </p:sp>
      <p:sp>
        <p:nvSpPr>
          <p:cNvPr id="9" name="Text Box 19"/>
          <p:cNvSpPr txBox="1">
            <a:spLocks noChangeArrowheads="1"/>
          </p:cNvSpPr>
          <p:nvPr/>
        </p:nvSpPr>
        <p:spPr bwMode="auto">
          <a:xfrm>
            <a:off x="900113" y="1066800"/>
            <a:ext cx="2015703" cy="400110"/>
          </a:xfrm>
          <a:prstGeom prst="rect">
            <a:avLst/>
          </a:prstGeom>
          <a:solidFill>
            <a:schemeClr val="tx1"/>
          </a:solidFill>
          <a:ln w="12700">
            <a:noFill/>
            <a:miter lim="800000"/>
            <a:headEnd/>
            <a:tailEnd/>
          </a:ln>
          <a:effectLst>
            <a:outerShdw dist="45791" dir="2021404" algn="ctr" rotWithShape="0">
              <a:srgbClr val="808080">
                <a:alpha val="79999"/>
              </a:srgbClr>
            </a:outerShdw>
          </a:effectLst>
        </p:spPr>
        <p:txBody>
          <a:bodyPr wrap="square">
            <a:spAutoFit/>
          </a:bodyPr>
          <a:lstStyle/>
          <a:p>
            <a:pPr algn="ctr">
              <a:spcBef>
                <a:spcPct val="50000"/>
              </a:spcBef>
              <a:defRPr/>
            </a:pPr>
            <a:r>
              <a:rPr lang="en-US" sz="2000" dirty="0" smtClean="0">
                <a:solidFill>
                  <a:schemeClr val="bg1"/>
                </a:solidFill>
                <a:ea typeface="ＭＳ Ｐゴシック" charset="-128"/>
                <a:cs typeface="+mn-cs"/>
              </a:rPr>
              <a:t>Two Resources:</a:t>
            </a:r>
            <a:endParaRPr lang="en-US" sz="1600" dirty="0">
              <a:solidFill>
                <a:schemeClr val="bg1"/>
              </a:solidFill>
              <a:ea typeface="ＭＳ Ｐゴシック" charset="-128"/>
              <a:cs typeface="+mn-cs"/>
            </a:endParaRPr>
          </a:p>
        </p:txBody>
      </p:sp>
      <p:sp>
        <p:nvSpPr>
          <p:cNvPr id="12" name="Line 2"/>
          <p:cNvSpPr>
            <a:spLocks noChangeShapeType="1"/>
          </p:cNvSpPr>
          <p:nvPr/>
        </p:nvSpPr>
        <p:spPr bwMode="auto">
          <a:xfrm flipV="1">
            <a:off x="1130300" y="5076397"/>
            <a:ext cx="7632700" cy="142875"/>
          </a:xfrm>
          <a:prstGeom prst="line">
            <a:avLst/>
          </a:prstGeom>
          <a:noFill/>
          <a:ln w="38100" algn="ctr">
            <a:solidFill>
              <a:srgbClr val="FFFF00"/>
            </a:solidFill>
            <a:round/>
            <a:headEnd/>
            <a:tailEnd type="stealth" w="med" len="med"/>
          </a:ln>
          <a:effectLst>
            <a:outerShdw dist="23000" dir="5400000" rotWithShape="0">
              <a:srgbClr val="808080">
                <a:alpha val="34999"/>
              </a:srgbClr>
            </a:outerShdw>
          </a:effectLst>
        </p:spPr>
        <p:txBody>
          <a:bodyPr/>
          <a:lstStyle/>
          <a:p>
            <a:pPr>
              <a:defRPr/>
            </a:pPr>
            <a:endParaRPr lang="en-US" dirty="0">
              <a:ea typeface="ＭＳ Ｐゴシック" pitchFamily="-32" charset="-128"/>
              <a:cs typeface="+mn-cs"/>
            </a:endParaRPr>
          </a:p>
        </p:txBody>
      </p:sp>
      <p:sp>
        <p:nvSpPr>
          <p:cNvPr id="13"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Seek for assistance </a:t>
            </a:r>
            <a:endParaRPr lang="en-US" sz="1600" i="1" dirty="0">
              <a:solidFill>
                <a:srgbClr val="FFFF00"/>
              </a:solidFill>
              <a:latin typeface="Trebuchet MS"/>
              <a:cs typeface="Trebuchet MS"/>
            </a:endParaRPr>
          </a:p>
        </p:txBody>
      </p:sp>
      <p:sp>
        <p:nvSpPr>
          <p:cNvPr id="2" name="Rectangle 1"/>
          <p:cNvSpPr/>
          <p:nvPr/>
        </p:nvSpPr>
        <p:spPr>
          <a:xfrm>
            <a:off x="770633" y="1939977"/>
            <a:ext cx="7992367" cy="3046988"/>
          </a:xfrm>
          <a:prstGeom prst="rect">
            <a:avLst/>
          </a:prstGeom>
        </p:spPr>
        <p:txBody>
          <a:bodyPr wrap="square">
            <a:spAutoFit/>
          </a:bodyPr>
          <a:lstStyle/>
          <a:p>
            <a:pPr marL="457200" indent="-457200" algn="ctr">
              <a:buClr>
                <a:srgbClr val="F40A27"/>
              </a:buClr>
              <a:buFont typeface="Wingdings" charset="0"/>
              <a:buNone/>
            </a:pPr>
            <a:r>
              <a:rPr lang="en-US" i="1" dirty="0">
                <a:solidFill>
                  <a:srgbClr val="0000FF"/>
                </a:solidFill>
                <a:latin typeface="Lucida Sans"/>
                <a:cs typeface="Lucida Sans"/>
              </a:rPr>
              <a:t>	</a:t>
            </a:r>
            <a:r>
              <a:rPr lang="en-US" i="1" dirty="0" smtClean="0">
                <a:solidFill>
                  <a:srgbClr val="0000FF"/>
                </a:solidFill>
                <a:latin typeface="Lucida Sans"/>
                <a:cs typeface="Lucida Sans"/>
              </a:rPr>
              <a:t>Bourne P. E. and Chalupa L. M. (2006): Ten Simple Rules for Getting Grants. PLoS Computational Biology 2006 Vol. 2 0059-0060</a:t>
            </a:r>
          </a:p>
          <a:p>
            <a:pPr marL="457200" indent="-457200" algn="ctr">
              <a:buClr>
                <a:srgbClr val="F40A27"/>
              </a:buClr>
              <a:buFont typeface="Wingdings" charset="0"/>
              <a:buNone/>
            </a:pPr>
            <a:endParaRPr lang="en-US" i="1" dirty="0" smtClean="0">
              <a:solidFill>
                <a:srgbClr val="0000FF"/>
              </a:solidFill>
              <a:latin typeface="Lucida Sans"/>
              <a:cs typeface="Lucida Sans"/>
            </a:endParaRPr>
          </a:p>
          <a:p>
            <a:pPr marL="457200" indent="-457200" algn="ctr">
              <a:buClr>
                <a:srgbClr val="F40A27"/>
              </a:buClr>
              <a:buFont typeface="Wingdings" charset="0"/>
              <a:buNone/>
            </a:pPr>
            <a:r>
              <a:rPr lang="en-US" i="1" dirty="0" smtClean="0">
                <a:solidFill>
                  <a:srgbClr val="0000FF"/>
                </a:solidFill>
                <a:latin typeface="Lucida Sans"/>
                <a:cs typeface="Lucida Sans"/>
              </a:rPr>
              <a:t>Burroughs Wellcome Fund (2009): Excellence Everywhere. A Resource for Scientists Launching Research Careers in Emerging Science Centers. </a:t>
            </a:r>
            <a:r>
              <a:rPr lang="en-US" i="1" dirty="0" smtClean="0">
                <a:solidFill>
                  <a:srgbClr val="0000FF"/>
                </a:solidFill>
                <a:latin typeface="Lucida Sans"/>
                <a:cs typeface="Lucida Sans"/>
                <a:hlinkClick r:id="rId2"/>
              </a:rPr>
              <a:t>www.excelenceeverywhere.org</a:t>
            </a:r>
            <a:r>
              <a:rPr lang="en-US" i="1" dirty="0" smtClean="0">
                <a:solidFill>
                  <a:srgbClr val="0000FF"/>
                </a:solidFill>
                <a:latin typeface="Lucida Sans"/>
                <a:cs typeface="Lucida Sans"/>
              </a:rPr>
              <a:t>  </a:t>
            </a:r>
            <a:endParaRPr lang="en-US" i="1" dirty="0">
              <a:solidFill>
                <a:srgbClr val="0000FF"/>
              </a:solidFill>
              <a:latin typeface="Lucida Sans"/>
              <a:cs typeface="Lucida Sans"/>
            </a:endParaRPr>
          </a:p>
        </p:txBody>
      </p:sp>
      <p:sp>
        <p:nvSpPr>
          <p:cNvPr id="10" name="Line 15"/>
          <p:cNvSpPr>
            <a:spLocks noChangeShapeType="1"/>
          </p:cNvSpPr>
          <p:nvPr/>
        </p:nvSpPr>
        <p:spPr bwMode="auto">
          <a:xfrm>
            <a:off x="959867" y="2214434"/>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4" name="Line 15"/>
          <p:cNvSpPr>
            <a:spLocks noChangeShapeType="1"/>
          </p:cNvSpPr>
          <p:nvPr/>
        </p:nvSpPr>
        <p:spPr bwMode="auto">
          <a:xfrm>
            <a:off x="972120" y="3584168"/>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3" name="Rectangle 2"/>
          <p:cNvSpPr/>
          <p:nvPr/>
        </p:nvSpPr>
        <p:spPr>
          <a:xfrm>
            <a:off x="900113" y="5412816"/>
            <a:ext cx="7560319" cy="461665"/>
          </a:xfrm>
          <a:prstGeom prst="rect">
            <a:avLst/>
          </a:prstGeom>
        </p:spPr>
        <p:txBody>
          <a:bodyPr wrap="square">
            <a:spAutoFit/>
          </a:bodyPr>
          <a:lstStyle/>
          <a:p>
            <a:pPr marL="457200" indent="-457200" algn="ctr">
              <a:buClr>
                <a:srgbClr val="F40A27"/>
              </a:buClr>
              <a:buFont typeface="Wingdings" charset="0"/>
              <a:buNone/>
            </a:pPr>
            <a:r>
              <a:rPr lang="en-US" i="1" dirty="0" smtClean="0">
                <a:solidFill>
                  <a:srgbClr val="E32A15"/>
                </a:solidFill>
                <a:latin typeface="Lucida Sans"/>
                <a:cs typeface="Lucida Sans"/>
              </a:rPr>
              <a:t>You will only have yourself to blame if you don</a:t>
            </a:r>
            <a:r>
              <a:rPr lang="uk-UA" i="1" dirty="0" smtClean="0">
                <a:solidFill>
                  <a:srgbClr val="E32A15"/>
                </a:solidFill>
                <a:latin typeface="Lucida Sans"/>
                <a:cs typeface="Lucida Sans"/>
              </a:rPr>
              <a:t>’</a:t>
            </a:r>
            <a:r>
              <a:rPr lang="en-US" i="1" dirty="0" smtClean="0">
                <a:solidFill>
                  <a:srgbClr val="E32A15"/>
                </a:solidFill>
                <a:latin typeface="Lucida Sans"/>
                <a:cs typeface="Lucida Sans"/>
              </a:rPr>
              <a:t>t!</a:t>
            </a:r>
            <a:endParaRPr lang="en-US" i="1" dirty="0">
              <a:solidFill>
                <a:srgbClr val="E32A15"/>
              </a:solidFill>
              <a:latin typeface="Lucida Sans"/>
              <a:cs typeface="Lucida Sans"/>
            </a:endParaRPr>
          </a:p>
        </p:txBody>
      </p:sp>
    </p:spTree>
    <p:extLst>
      <p:ext uri="{BB962C8B-B14F-4D97-AF65-F5344CB8AC3E}">
        <p14:creationId xmlns:p14="http://schemas.microsoft.com/office/powerpoint/2010/main" val="16972356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4650110" y="1965817"/>
            <a:ext cx="4638675"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eaLnBrk="1" hangingPunct="1">
              <a:spcBef>
                <a:spcPct val="50000"/>
              </a:spcBef>
              <a:buClr>
                <a:schemeClr val="tx1"/>
              </a:buClr>
            </a:pPr>
            <a:r>
              <a:rPr lang="en-US" sz="1800" b="1" dirty="0" smtClean="0">
                <a:solidFill>
                  <a:srgbClr val="F40A27"/>
                </a:solidFill>
                <a:latin typeface="Trebuchet MS" charset="0"/>
                <a:cs typeface="Times New Roman" charset="0"/>
              </a:rPr>
              <a:t>● </a:t>
            </a:r>
            <a:r>
              <a:rPr lang="en-GB" sz="1800" dirty="0">
                <a:solidFill>
                  <a:schemeClr val="tx1"/>
                </a:solidFill>
                <a:latin typeface="Trebuchet MS"/>
                <a:ea typeface="ＭＳ Ｐゴシック" charset="-128"/>
                <a:cs typeface="Trebuchet MS"/>
              </a:rPr>
              <a:t>Ensure that research training is more effective</a:t>
            </a:r>
            <a:r>
              <a:rPr lang="en-US" sz="1800" b="1" dirty="0" smtClean="0">
                <a:solidFill>
                  <a:schemeClr val="tx1"/>
                </a:solidFill>
                <a:latin typeface="Trebuchet MS" charset="0"/>
                <a:cs typeface="Times New Roman" charset="0"/>
              </a:rPr>
              <a:t>  </a:t>
            </a:r>
            <a:endParaRPr lang="en-US" sz="1700" dirty="0">
              <a:solidFill>
                <a:schemeClr val="tx1"/>
              </a:solidFill>
            </a:endParaRPr>
          </a:p>
          <a:p>
            <a:pPr eaLnBrk="1" hangingPunct="1">
              <a:spcBef>
                <a:spcPct val="50000"/>
              </a:spcBef>
              <a:buClr>
                <a:schemeClr val="tx1"/>
              </a:buClr>
            </a:pPr>
            <a:r>
              <a:rPr lang="en-US" sz="1800" b="1" dirty="0" smtClean="0">
                <a:solidFill>
                  <a:srgbClr val="F40A27"/>
                </a:solidFill>
                <a:latin typeface="Trebuchet MS" charset="0"/>
                <a:cs typeface="Times New Roman" charset="0"/>
              </a:rPr>
              <a:t>●</a:t>
            </a:r>
            <a:r>
              <a:rPr lang="en-GB" sz="1800" dirty="0">
                <a:latin typeface="Trebuchet MS"/>
                <a:ea typeface="ＭＳ Ｐゴシック" charset="-128"/>
                <a:cs typeface="Trebuchet MS"/>
              </a:rPr>
              <a:t> </a:t>
            </a:r>
            <a:r>
              <a:rPr lang="en-GB" sz="1800" dirty="0">
                <a:solidFill>
                  <a:schemeClr val="tx1"/>
                </a:solidFill>
                <a:latin typeface="Trebuchet MS"/>
                <a:ea typeface="ＭＳ Ｐゴシック" charset="-128"/>
                <a:cs typeface="Trebuchet MS"/>
              </a:rPr>
              <a:t>Make the graduate output is able to compete in the global market place </a:t>
            </a:r>
            <a:endParaRPr lang="en-US" sz="1700" dirty="0">
              <a:solidFill>
                <a:schemeClr val="tx1"/>
              </a:solidFill>
            </a:endParaRPr>
          </a:p>
          <a:p>
            <a:pPr eaLnBrk="1" hangingPunct="1">
              <a:spcBef>
                <a:spcPct val="50000"/>
              </a:spcBef>
              <a:buClr>
                <a:schemeClr val="tx1"/>
              </a:buClr>
            </a:pPr>
            <a:r>
              <a:rPr lang="en-US" sz="1800" dirty="0" smtClean="0">
                <a:solidFill>
                  <a:srgbClr val="F40A27"/>
                </a:solidFill>
                <a:latin typeface="Trebuchet MS" charset="0"/>
                <a:cs typeface="Times New Roman" charset="0"/>
              </a:rPr>
              <a:t>●</a:t>
            </a:r>
            <a:r>
              <a:rPr lang="en-GB" sz="1800" dirty="0" smtClean="0">
                <a:solidFill>
                  <a:schemeClr val="tx1"/>
                </a:solidFill>
                <a:latin typeface="Trebuchet MS"/>
                <a:ea typeface="ＭＳ Ｐゴシック" charset="-128"/>
                <a:cs typeface="Trebuchet MS"/>
              </a:rPr>
              <a:t>Build </a:t>
            </a:r>
            <a:r>
              <a:rPr lang="en-GB" sz="1800" dirty="0">
                <a:solidFill>
                  <a:schemeClr val="tx1"/>
                </a:solidFill>
                <a:latin typeface="Trebuchet MS"/>
                <a:ea typeface="ＭＳ Ｐゴシック" charset="-128"/>
                <a:cs typeface="Trebuchet MS"/>
              </a:rPr>
              <a:t>skills in other areas beyond the focal </a:t>
            </a:r>
            <a:r>
              <a:rPr lang="en-GB" sz="1800" dirty="0" smtClean="0">
                <a:solidFill>
                  <a:schemeClr val="tx1"/>
                </a:solidFill>
                <a:latin typeface="Trebuchet MS"/>
                <a:ea typeface="ＭＳ Ｐゴシック" charset="-128"/>
                <a:cs typeface="Trebuchet MS"/>
              </a:rPr>
              <a:t>discipline</a:t>
            </a:r>
          </a:p>
        </p:txBody>
      </p:sp>
      <p:sp>
        <p:nvSpPr>
          <p:cNvPr id="6" name="Rectangle 5"/>
          <p:cNvSpPr/>
          <p:nvPr/>
        </p:nvSpPr>
        <p:spPr>
          <a:xfrm>
            <a:off x="1403648" y="5229200"/>
            <a:ext cx="6840760" cy="461665"/>
          </a:xfrm>
          <a:prstGeom prst="rect">
            <a:avLst/>
          </a:prstGeom>
        </p:spPr>
        <p:txBody>
          <a:bodyPr wrap="square">
            <a:spAutoFit/>
          </a:bodyPr>
          <a:lstStyle/>
          <a:p>
            <a:r>
              <a:rPr lang="en-US" dirty="0" smtClean="0"/>
              <a:t> </a:t>
            </a:r>
            <a:endParaRPr lang="en-US" dirty="0"/>
          </a:p>
        </p:txBody>
      </p:sp>
      <p:pic>
        <p:nvPicPr>
          <p:cNvPr id="4" name="Picture 3"/>
          <p:cNvPicPr>
            <a:picLocks noChangeAspect="1"/>
          </p:cNvPicPr>
          <p:nvPr/>
        </p:nvPicPr>
        <p:blipFill>
          <a:blip r:embed="rId2"/>
          <a:stretch>
            <a:fillRect/>
          </a:stretch>
        </p:blipFill>
        <p:spPr>
          <a:xfrm>
            <a:off x="900113" y="1829528"/>
            <a:ext cx="3672409" cy="2448274"/>
          </a:xfrm>
          <a:prstGeom prst="rect">
            <a:avLst/>
          </a:prstGeom>
        </p:spPr>
      </p:pic>
      <p:sp>
        <p:nvSpPr>
          <p:cNvPr id="9" name="Text Box 19"/>
          <p:cNvSpPr txBox="1">
            <a:spLocks noChangeArrowheads="1"/>
          </p:cNvSpPr>
          <p:nvPr/>
        </p:nvSpPr>
        <p:spPr bwMode="auto">
          <a:xfrm>
            <a:off x="900113" y="1066800"/>
            <a:ext cx="8136383" cy="400110"/>
          </a:xfrm>
          <a:prstGeom prst="rect">
            <a:avLst/>
          </a:prstGeom>
          <a:solidFill>
            <a:schemeClr val="tx1"/>
          </a:solidFill>
          <a:ln w="12700">
            <a:noFill/>
            <a:miter lim="800000"/>
            <a:headEnd/>
            <a:tailEnd/>
          </a:ln>
          <a:effectLst>
            <a:outerShdw dist="45791" dir="2021404" algn="ctr" rotWithShape="0">
              <a:srgbClr val="808080">
                <a:alpha val="79999"/>
              </a:srgbClr>
            </a:outerShdw>
          </a:effectLst>
        </p:spPr>
        <p:txBody>
          <a:bodyPr wrap="square">
            <a:spAutoFit/>
          </a:bodyPr>
          <a:lstStyle/>
          <a:p>
            <a:pPr algn="ctr">
              <a:spcBef>
                <a:spcPct val="50000"/>
              </a:spcBef>
              <a:defRPr/>
            </a:pPr>
            <a:r>
              <a:rPr lang="en-US" sz="2000" dirty="0" smtClean="0">
                <a:solidFill>
                  <a:schemeClr val="bg1"/>
                </a:solidFill>
                <a:ea typeface="ＭＳ Ｐゴシック" charset="-128"/>
                <a:cs typeface="+mn-cs"/>
              </a:rPr>
              <a:t>The Chartered Machakos University  must invest in  research training:</a:t>
            </a:r>
            <a:endParaRPr lang="en-US" sz="1600" dirty="0">
              <a:solidFill>
                <a:schemeClr val="bg1"/>
              </a:solidFill>
              <a:ea typeface="ＭＳ Ｐゴシック" charset="-128"/>
              <a:cs typeface="+mn-cs"/>
            </a:endParaRPr>
          </a:p>
        </p:txBody>
      </p:sp>
      <p:sp>
        <p:nvSpPr>
          <p:cNvPr id="11" name="Rectangle 10"/>
          <p:cNvSpPr/>
          <p:nvPr/>
        </p:nvSpPr>
        <p:spPr>
          <a:xfrm>
            <a:off x="865089" y="4549909"/>
            <a:ext cx="8136383" cy="1723549"/>
          </a:xfrm>
          <a:prstGeom prst="rect">
            <a:avLst/>
          </a:prstGeom>
        </p:spPr>
        <p:txBody>
          <a:bodyPr wrap="square">
            <a:spAutoFit/>
          </a:bodyPr>
          <a:lstStyle/>
          <a:p>
            <a:pPr>
              <a:defRPr/>
            </a:pPr>
            <a:r>
              <a:rPr lang="en-US" sz="2000" dirty="0" smtClean="0">
                <a:solidFill>
                  <a:srgbClr val="F40A27"/>
                </a:solidFill>
                <a:latin typeface="Trebuchet MS"/>
                <a:cs typeface="Trebuchet MS"/>
              </a:rPr>
              <a:t> </a:t>
            </a:r>
            <a:r>
              <a:rPr lang="en-GB" sz="1800" dirty="0" smtClean="0">
                <a:latin typeface="Trebuchet MS"/>
                <a:ea typeface="ＭＳ Ｐゴシック" charset="-128"/>
                <a:cs typeface="Trebuchet MS"/>
              </a:rPr>
              <a:t>Turn supervisors to be </a:t>
            </a:r>
            <a:r>
              <a:rPr lang="en-GB" sz="1800" u="sng" dirty="0" smtClean="0">
                <a:latin typeface="Trebuchet MS"/>
                <a:ea typeface="ＭＳ Ｐゴシック" charset="-128"/>
                <a:cs typeface="Trebuchet MS"/>
              </a:rPr>
              <a:t>`mentors’ </a:t>
            </a:r>
            <a:r>
              <a:rPr lang="en-GB" sz="1800" dirty="0" smtClean="0">
                <a:latin typeface="Trebuchet MS"/>
                <a:ea typeface="ＭＳ Ｐゴシック" charset="-128"/>
                <a:cs typeface="Trebuchet MS"/>
              </a:rPr>
              <a:t>for research career development</a:t>
            </a:r>
            <a:endParaRPr lang="en-GB" sz="1800" dirty="0">
              <a:latin typeface="Trebuchet MS"/>
              <a:ea typeface="ＭＳ Ｐゴシック" charset="-128"/>
              <a:cs typeface="Trebuchet MS"/>
            </a:endParaRPr>
          </a:p>
          <a:p>
            <a:pPr lvl="2" eaLnBrk="1" hangingPunct="1">
              <a:defRPr/>
            </a:pPr>
            <a:r>
              <a:rPr lang="en-US" sz="1800" dirty="0">
                <a:solidFill>
                  <a:srgbClr val="0000FF"/>
                </a:solidFill>
                <a:latin typeface="Trebuchet MS"/>
                <a:cs typeface="Trebuchet MS"/>
              </a:rPr>
              <a:t>●</a:t>
            </a:r>
            <a:r>
              <a:rPr lang="en-US" sz="1800" dirty="0">
                <a:solidFill>
                  <a:srgbClr val="F40A27"/>
                </a:solidFill>
                <a:latin typeface="Trebuchet MS"/>
                <a:cs typeface="Trebuchet MS"/>
              </a:rPr>
              <a:t> </a:t>
            </a:r>
            <a:r>
              <a:rPr lang="en-US" sz="1800" dirty="0">
                <a:latin typeface="Trebuchet MS"/>
                <a:cs typeface="Trebuchet MS"/>
              </a:rPr>
              <a:t>Involve fellows in writing of papers and grants</a:t>
            </a:r>
          </a:p>
          <a:p>
            <a:pPr lvl="2" eaLnBrk="1" hangingPunct="1">
              <a:defRPr/>
            </a:pPr>
            <a:r>
              <a:rPr lang="en-US" sz="1800" dirty="0">
                <a:solidFill>
                  <a:srgbClr val="0000FF"/>
                </a:solidFill>
                <a:latin typeface="Trebuchet MS"/>
                <a:cs typeface="Trebuchet MS"/>
              </a:rPr>
              <a:t>●</a:t>
            </a:r>
            <a:r>
              <a:rPr lang="en-US" sz="1800" dirty="0">
                <a:solidFill>
                  <a:srgbClr val="F40A27"/>
                </a:solidFill>
                <a:latin typeface="Trebuchet MS"/>
                <a:cs typeface="Trebuchet MS"/>
              </a:rPr>
              <a:t> </a:t>
            </a:r>
            <a:r>
              <a:rPr lang="en-US" sz="1800" dirty="0">
                <a:latin typeface="Trebuchet MS"/>
                <a:cs typeface="Trebuchet MS"/>
              </a:rPr>
              <a:t>Provide career opportunities for fellows </a:t>
            </a:r>
          </a:p>
          <a:p>
            <a:pPr lvl="2" eaLnBrk="1" hangingPunct="1">
              <a:defRPr/>
            </a:pPr>
            <a:r>
              <a:rPr lang="en-US" sz="1800" dirty="0">
                <a:solidFill>
                  <a:srgbClr val="0000FF"/>
                </a:solidFill>
                <a:latin typeface="Trebuchet MS"/>
                <a:cs typeface="Trebuchet MS"/>
              </a:rPr>
              <a:t>●</a:t>
            </a:r>
            <a:r>
              <a:rPr lang="en-US" sz="1800" dirty="0">
                <a:solidFill>
                  <a:srgbClr val="F40A27"/>
                </a:solidFill>
                <a:latin typeface="Trebuchet MS"/>
                <a:cs typeface="Trebuchet MS"/>
              </a:rPr>
              <a:t> </a:t>
            </a:r>
            <a:r>
              <a:rPr lang="en-US" sz="1800" dirty="0">
                <a:latin typeface="Trebuchet MS"/>
                <a:cs typeface="Trebuchet MS"/>
              </a:rPr>
              <a:t>Give </a:t>
            </a:r>
            <a:r>
              <a:rPr lang="en-US" sz="1800" dirty="0" smtClean="0">
                <a:latin typeface="Trebuchet MS"/>
                <a:cs typeface="Trebuchet MS"/>
              </a:rPr>
              <a:t>pastoral care and moral support</a:t>
            </a:r>
          </a:p>
          <a:p>
            <a:pPr lvl="2" eaLnBrk="1" hangingPunct="1">
              <a:defRPr/>
            </a:pPr>
            <a:endParaRPr lang="en-US" sz="1400" i="1" dirty="0">
              <a:solidFill>
                <a:schemeClr val="tx1">
                  <a:lumMod val="95000"/>
                  <a:lumOff val="5000"/>
                </a:schemeClr>
              </a:solidFill>
              <a:latin typeface="Trebuchet MS"/>
              <a:cs typeface="Trebuchet MS"/>
            </a:endParaRPr>
          </a:p>
          <a:p>
            <a:pPr>
              <a:defRPr/>
            </a:pPr>
            <a:r>
              <a:rPr lang="en-US" sz="1400" dirty="0" smtClean="0">
                <a:solidFill>
                  <a:srgbClr val="F40A27"/>
                </a:solidFill>
                <a:latin typeface="Trebuchet MS"/>
                <a:cs typeface="Trebuchet MS"/>
              </a:rPr>
              <a:t> </a:t>
            </a:r>
            <a:r>
              <a:rPr lang="en-GB" sz="1800" dirty="0" smtClean="0">
                <a:solidFill>
                  <a:srgbClr val="000090"/>
                </a:solidFill>
                <a:latin typeface="Trebuchet MS"/>
                <a:ea typeface="ＭＳ Ｐゴシック" charset="-128"/>
                <a:cs typeface="Trebuchet MS"/>
              </a:rPr>
              <a:t>Introduce &amp; nurture </a:t>
            </a:r>
            <a:r>
              <a:rPr lang="en-GB" sz="1800" b="1" u="sng" dirty="0" smtClean="0">
                <a:solidFill>
                  <a:srgbClr val="E32A15"/>
                </a:solidFill>
                <a:latin typeface="Trebuchet MS"/>
                <a:ea typeface="ＭＳ Ｐゴシック" charset="-128"/>
                <a:cs typeface="Trebuchet MS"/>
              </a:rPr>
              <a:t>research-rich career pathway </a:t>
            </a:r>
            <a:r>
              <a:rPr lang="en-GB" sz="1800" dirty="0" smtClean="0">
                <a:solidFill>
                  <a:srgbClr val="000090"/>
                </a:solidFill>
                <a:latin typeface="Trebuchet MS"/>
                <a:ea typeface="ＭＳ Ｐゴシック" charset="-128"/>
                <a:cs typeface="Trebuchet MS"/>
              </a:rPr>
              <a:t>in the University</a:t>
            </a:r>
            <a:endParaRPr lang="en-GB" sz="1800" dirty="0">
              <a:solidFill>
                <a:srgbClr val="000090"/>
              </a:solidFill>
              <a:latin typeface="Trebuchet MS"/>
              <a:ea typeface="ＭＳ Ｐゴシック" charset="-128"/>
              <a:cs typeface="Trebuchet MS"/>
            </a:endParaRPr>
          </a:p>
        </p:txBody>
      </p:sp>
      <p:sp>
        <p:nvSpPr>
          <p:cNvPr id="12" name="Line 2"/>
          <p:cNvSpPr>
            <a:spLocks noChangeShapeType="1"/>
          </p:cNvSpPr>
          <p:nvPr/>
        </p:nvSpPr>
        <p:spPr bwMode="auto">
          <a:xfrm flipV="1">
            <a:off x="1151954" y="4329549"/>
            <a:ext cx="7632700" cy="142875"/>
          </a:xfrm>
          <a:prstGeom prst="line">
            <a:avLst/>
          </a:prstGeom>
          <a:noFill/>
          <a:ln w="38100" algn="ctr">
            <a:solidFill>
              <a:srgbClr val="FFFF00"/>
            </a:solidFill>
            <a:round/>
            <a:headEnd/>
            <a:tailEnd type="stealth" w="med" len="med"/>
          </a:ln>
          <a:effectLst>
            <a:outerShdw dist="23000" dir="5400000" rotWithShape="0">
              <a:srgbClr val="808080">
                <a:alpha val="34999"/>
              </a:srgbClr>
            </a:outerShdw>
          </a:effectLst>
        </p:spPr>
        <p:txBody>
          <a:bodyPr/>
          <a:lstStyle/>
          <a:p>
            <a:pPr>
              <a:defRPr/>
            </a:pPr>
            <a:endParaRPr lang="en-US" dirty="0">
              <a:ea typeface="ＭＳ Ｐゴシック" pitchFamily="-32" charset="-128"/>
              <a:cs typeface="+mn-cs"/>
            </a:endParaRPr>
          </a:p>
        </p:txBody>
      </p:sp>
      <p:sp>
        <p:nvSpPr>
          <p:cNvPr id="13"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What do we need to do? </a:t>
            </a:r>
            <a:endParaRPr lang="en-US" sz="1600" i="1" dirty="0">
              <a:solidFill>
                <a:srgbClr val="FFFF00"/>
              </a:solidFill>
              <a:latin typeface="Trebuchet MS"/>
              <a:cs typeface="Trebuchet MS"/>
            </a:endParaRPr>
          </a:p>
        </p:txBody>
      </p:sp>
    </p:spTree>
    <p:extLst>
      <p:ext uri="{BB962C8B-B14F-4D97-AF65-F5344CB8AC3E}">
        <p14:creationId xmlns:p14="http://schemas.microsoft.com/office/powerpoint/2010/main" val="769709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3" descr="FIG-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556792"/>
            <a:ext cx="6624340" cy="46140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What we must do</a:t>
            </a:r>
            <a:endParaRPr lang="en-US" sz="1600" i="1" dirty="0">
              <a:solidFill>
                <a:srgbClr val="FFFF00"/>
              </a:solidFill>
              <a:latin typeface="Trebuchet MS"/>
              <a:cs typeface="Trebuchet MS"/>
            </a:endParaRPr>
          </a:p>
        </p:txBody>
      </p:sp>
      <p:sp>
        <p:nvSpPr>
          <p:cNvPr id="4" name="Text Box 19"/>
          <p:cNvSpPr txBox="1">
            <a:spLocks noChangeArrowheads="1"/>
          </p:cNvSpPr>
          <p:nvPr/>
        </p:nvSpPr>
        <p:spPr bwMode="auto">
          <a:xfrm>
            <a:off x="990600" y="1066800"/>
            <a:ext cx="5597624"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Address the 3 levels of capacity engagement   </a:t>
            </a:r>
            <a:endParaRPr lang="en-US" sz="1600" dirty="0">
              <a:solidFill>
                <a:schemeClr val="bg1"/>
              </a:solidFill>
            </a:endParaRPr>
          </a:p>
        </p:txBody>
      </p:sp>
    </p:spTree>
    <p:extLst>
      <p:ext uri="{BB962C8B-B14F-4D97-AF65-F5344CB8AC3E}">
        <p14:creationId xmlns:p14="http://schemas.microsoft.com/office/powerpoint/2010/main" val="67117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Text Box 3"/>
          <p:cNvSpPr txBox="1">
            <a:spLocks noChangeArrowheads="1"/>
          </p:cNvSpPr>
          <p:nvPr/>
        </p:nvSpPr>
        <p:spPr bwMode="auto">
          <a:xfrm>
            <a:off x="1691680" y="1124744"/>
            <a:ext cx="7010400" cy="1066800"/>
          </a:xfrm>
          <a:prstGeom prst="rect">
            <a:avLst/>
          </a:prstGeom>
          <a:noFill/>
          <a:ln w="9525">
            <a:noFill/>
            <a:miter lim="800000"/>
            <a:headEnd/>
            <a:tailEnd/>
          </a:ln>
        </p:spPr>
        <p:txBody>
          <a:bodyPr>
            <a:spAutoFit/>
          </a:bodyPr>
          <a:lstStyle>
            <a:lvl1pPr eaLnBrk="0" hangingPunct="0">
              <a:defRPr sz="2400">
                <a:solidFill>
                  <a:srgbClr val="F7F7F7"/>
                </a:solidFill>
                <a:latin typeface="Arial" charset="0"/>
                <a:ea typeface="ＭＳ Ｐゴシック" charset="0"/>
                <a:cs typeface="ＭＳ Ｐゴシック" charset="0"/>
              </a:defRPr>
            </a:lvl1pPr>
            <a:lvl2pPr marL="37931725" indent="-37474525" eaLnBrk="0" hangingPunct="0">
              <a:defRPr sz="2400">
                <a:solidFill>
                  <a:srgbClr val="F7F7F7"/>
                </a:solidFill>
                <a:latin typeface="Arial" charset="0"/>
                <a:ea typeface="ＭＳ Ｐゴシック" charset="0"/>
              </a:defRPr>
            </a:lvl2pPr>
            <a:lvl3pPr eaLnBrk="0" hangingPunct="0">
              <a:defRPr sz="2400">
                <a:solidFill>
                  <a:srgbClr val="F7F7F7"/>
                </a:solidFill>
                <a:latin typeface="Arial" charset="0"/>
                <a:ea typeface="ＭＳ Ｐゴシック" charset="0"/>
              </a:defRPr>
            </a:lvl3pPr>
            <a:lvl4pPr eaLnBrk="0" hangingPunct="0">
              <a:defRPr sz="2400">
                <a:solidFill>
                  <a:srgbClr val="F7F7F7"/>
                </a:solidFill>
                <a:latin typeface="Arial" charset="0"/>
                <a:ea typeface="ＭＳ Ｐゴシック" charset="0"/>
              </a:defRPr>
            </a:lvl4pPr>
            <a:lvl5pPr eaLnBrk="0" hangingPunct="0">
              <a:defRPr sz="2400">
                <a:solidFill>
                  <a:srgbClr val="F7F7F7"/>
                </a:solidFill>
                <a:latin typeface="Arial" charset="0"/>
                <a:ea typeface="ＭＳ Ｐゴシック" charset="0"/>
              </a:defRPr>
            </a:lvl5pPr>
            <a:lvl6pPr marL="457200" eaLnBrk="0" fontAlgn="base" hangingPunct="0">
              <a:spcBef>
                <a:spcPct val="0"/>
              </a:spcBef>
              <a:spcAft>
                <a:spcPct val="0"/>
              </a:spcAft>
              <a:defRPr sz="2400">
                <a:solidFill>
                  <a:srgbClr val="F7F7F7"/>
                </a:solidFill>
                <a:latin typeface="Arial" charset="0"/>
                <a:ea typeface="ＭＳ Ｐゴシック" charset="0"/>
              </a:defRPr>
            </a:lvl6pPr>
            <a:lvl7pPr marL="914400" eaLnBrk="0" fontAlgn="base" hangingPunct="0">
              <a:spcBef>
                <a:spcPct val="0"/>
              </a:spcBef>
              <a:spcAft>
                <a:spcPct val="0"/>
              </a:spcAft>
              <a:defRPr sz="2400">
                <a:solidFill>
                  <a:srgbClr val="F7F7F7"/>
                </a:solidFill>
                <a:latin typeface="Arial" charset="0"/>
                <a:ea typeface="ＭＳ Ｐゴシック" charset="0"/>
              </a:defRPr>
            </a:lvl7pPr>
            <a:lvl8pPr marL="1371600" eaLnBrk="0" fontAlgn="base" hangingPunct="0">
              <a:spcBef>
                <a:spcPct val="0"/>
              </a:spcBef>
              <a:spcAft>
                <a:spcPct val="0"/>
              </a:spcAft>
              <a:defRPr sz="2400">
                <a:solidFill>
                  <a:srgbClr val="F7F7F7"/>
                </a:solidFill>
                <a:latin typeface="Arial" charset="0"/>
                <a:ea typeface="ＭＳ Ｐゴシック" charset="0"/>
              </a:defRPr>
            </a:lvl8pPr>
            <a:lvl9pPr marL="1828800" eaLnBrk="0" fontAlgn="base" hangingPunct="0">
              <a:spcBef>
                <a:spcPct val="0"/>
              </a:spcBef>
              <a:spcAft>
                <a:spcPct val="0"/>
              </a:spcAft>
              <a:defRPr sz="2400">
                <a:solidFill>
                  <a:srgbClr val="F7F7F7"/>
                </a:solidFill>
                <a:latin typeface="Arial" charset="0"/>
                <a:ea typeface="ＭＳ Ｐゴシック" charset="0"/>
              </a:defRPr>
            </a:lvl9pPr>
          </a:lstStyle>
          <a:p>
            <a:pPr>
              <a:defRPr/>
            </a:pPr>
            <a:endParaRPr lang="en-US" sz="3200" dirty="0" smtClean="0">
              <a:solidFill>
                <a:schemeClr val="tx1"/>
              </a:solidFill>
              <a:effectLst>
                <a:outerShdw blurRad="38100" dist="38100" dir="2700000" algn="tl">
                  <a:srgbClr val="DDDDDD"/>
                </a:outerShdw>
              </a:effectLst>
            </a:endParaRPr>
          </a:p>
          <a:p>
            <a:pPr>
              <a:buFontTx/>
              <a:buChar char="•"/>
              <a:defRPr/>
            </a:pPr>
            <a:endParaRPr lang="en-US" sz="3200" dirty="0" smtClean="0">
              <a:solidFill>
                <a:schemeClr val="tx1"/>
              </a:solidFill>
              <a:effectLst>
                <a:outerShdw blurRad="38100" dist="38100" dir="2700000" algn="tl">
                  <a:srgbClr val="DDDDDD"/>
                </a:outerShdw>
              </a:effectLst>
            </a:endParaRPr>
          </a:p>
        </p:txBody>
      </p:sp>
      <p:sp>
        <p:nvSpPr>
          <p:cNvPr id="5122" name="Text Box 11"/>
          <p:cNvSpPr txBox="1">
            <a:spLocks noChangeArrowheads="1"/>
          </p:cNvSpPr>
          <p:nvPr/>
        </p:nvSpPr>
        <p:spPr bwMode="auto">
          <a:xfrm>
            <a:off x="1908175" y="381000"/>
            <a:ext cx="7235825" cy="492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spcBef>
                <a:spcPct val="50000"/>
              </a:spcBef>
            </a:pPr>
            <a:endParaRPr lang="en-US" sz="2600" i="1" dirty="0">
              <a:solidFill>
                <a:schemeClr val="tx1"/>
              </a:solidFill>
            </a:endParaRPr>
          </a:p>
        </p:txBody>
      </p:sp>
      <p:sp>
        <p:nvSpPr>
          <p:cNvPr id="5123" name="Rectangle 13"/>
          <p:cNvSpPr>
            <a:spLocks noChangeArrowheads="1"/>
          </p:cNvSpPr>
          <p:nvPr/>
        </p:nvSpPr>
        <p:spPr bwMode="auto">
          <a:xfrm>
            <a:off x="1851025" y="33623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endParaRPr lang="en-US" dirty="0"/>
          </a:p>
        </p:txBody>
      </p:sp>
      <p:sp>
        <p:nvSpPr>
          <p:cNvPr id="5125" name="Rectangle 8"/>
          <p:cNvSpPr>
            <a:spLocks noGrp="1" noChangeArrowheads="1"/>
          </p:cNvSpPr>
          <p:nvPr>
            <p:ph type="title"/>
          </p:nvPr>
        </p:nvSpPr>
        <p:spPr bwMode="auto">
          <a:xfrm>
            <a:off x="7452320" y="6453336"/>
            <a:ext cx="609600" cy="332656"/>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1400" b="1" dirty="0" smtClean="0">
                <a:solidFill>
                  <a:srgbClr val="0000FF"/>
                </a:solidFill>
                <a:latin typeface="Arial" charset="0"/>
                <a:ea typeface="ＭＳ Ｐゴシック" charset="0"/>
                <a:cs typeface="ＭＳ Ｐゴシック" charset="0"/>
              </a:rPr>
              <a:t>18</a:t>
            </a:r>
            <a:endParaRPr lang="en-US" sz="1400" b="1" dirty="0">
              <a:solidFill>
                <a:srgbClr val="0000FF"/>
              </a:solidFill>
              <a:latin typeface="Arial" charset="0"/>
              <a:ea typeface="ＭＳ Ｐゴシック" charset="0"/>
              <a:cs typeface="ＭＳ Ｐゴシック" charset="0"/>
            </a:endParaRPr>
          </a:p>
        </p:txBody>
      </p:sp>
      <p:sp>
        <p:nvSpPr>
          <p:cNvPr id="5126" name="Text Box 8"/>
          <p:cNvSpPr txBox="1">
            <a:spLocks noChangeArrowheads="1"/>
          </p:cNvSpPr>
          <p:nvPr/>
        </p:nvSpPr>
        <p:spPr bwMode="auto">
          <a:xfrm>
            <a:off x="1475656" y="1124744"/>
            <a:ext cx="72009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a:spcBef>
                <a:spcPct val="50000"/>
              </a:spcBef>
            </a:pPr>
            <a:r>
              <a:rPr lang="en-US" b="1" dirty="0">
                <a:solidFill>
                  <a:schemeClr val="tx1"/>
                </a:solidFill>
                <a:latin typeface="Chalkduster"/>
                <a:cs typeface="Chalkduster"/>
              </a:rPr>
              <a:t>  </a:t>
            </a:r>
            <a:r>
              <a:rPr lang="en-US" b="1" dirty="0" smtClean="0">
                <a:solidFill>
                  <a:schemeClr val="tx1"/>
                </a:solidFill>
                <a:latin typeface="Chalkduster"/>
                <a:cs typeface="Chalkduster"/>
              </a:rPr>
              <a:t>Shukran and Good </a:t>
            </a:r>
            <a:r>
              <a:rPr lang="en-US" b="1" dirty="0">
                <a:solidFill>
                  <a:schemeClr val="tx1"/>
                </a:solidFill>
                <a:latin typeface="Chalkduster"/>
                <a:cs typeface="Chalkduster"/>
              </a:rPr>
              <a:t>L</a:t>
            </a:r>
            <a:r>
              <a:rPr lang="en-US" b="1" dirty="0" smtClean="0">
                <a:solidFill>
                  <a:schemeClr val="tx1"/>
                </a:solidFill>
                <a:latin typeface="Chalkduster"/>
                <a:cs typeface="Chalkduster"/>
              </a:rPr>
              <a:t>uck!</a:t>
            </a:r>
            <a:endParaRPr lang="en-US" b="1" dirty="0">
              <a:solidFill>
                <a:schemeClr val="tx1"/>
              </a:solidFill>
              <a:latin typeface="Chalkduster"/>
              <a:cs typeface="Chalkduster"/>
            </a:endParaRPr>
          </a:p>
        </p:txBody>
      </p:sp>
      <p:sp>
        <p:nvSpPr>
          <p:cNvPr id="1026" name="Line 2"/>
          <p:cNvSpPr>
            <a:spLocks noChangeShapeType="1"/>
          </p:cNvSpPr>
          <p:nvPr/>
        </p:nvSpPr>
        <p:spPr bwMode="auto">
          <a:xfrm flipV="1">
            <a:off x="1331640" y="1556792"/>
            <a:ext cx="7632700" cy="142875"/>
          </a:xfrm>
          <a:prstGeom prst="line">
            <a:avLst/>
          </a:prstGeom>
          <a:noFill/>
          <a:ln w="38100" algn="ctr">
            <a:solidFill>
              <a:srgbClr val="FFFF00"/>
            </a:solidFill>
            <a:round/>
            <a:headEnd/>
            <a:tailEnd type="stealth" w="med" len="med"/>
          </a:ln>
          <a:effectLst>
            <a:outerShdw dist="23000" dir="5400000" rotWithShape="0">
              <a:srgbClr val="808080">
                <a:alpha val="34999"/>
              </a:srgbClr>
            </a:outerShdw>
          </a:effectLst>
        </p:spPr>
        <p:txBody>
          <a:bodyPr/>
          <a:lstStyle/>
          <a:p>
            <a:pPr>
              <a:defRPr/>
            </a:pPr>
            <a:endParaRPr lang="en-US" dirty="0">
              <a:ea typeface="ＭＳ Ｐゴシック" pitchFamily="-32" charset="-128"/>
              <a:cs typeface="+mn-cs"/>
            </a:endParaRPr>
          </a:p>
        </p:txBody>
      </p:sp>
      <p:pic>
        <p:nvPicPr>
          <p:cNvPr id="5129" name="Picture 5" descr="かりぶ～　たんざにあ"/>
          <p:cNvPicPr>
            <a:picLocks noChangeAspect="1" noChangeArrowheads="1"/>
          </p:cNvPicPr>
          <p:nvPr/>
        </p:nvPicPr>
        <p:blipFill>
          <a:blip r:embed="rId3">
            <a:extLst>
              <a:ext uri="{28A0092B-C50C-407E-A947-70E740481C1C}">
                <a14:useLocalDpi xmlns:a14="http://schemas.microsoft.com/office/drawing/2010/main" val="0"/>
              </a:ext>
            </a:extLst>
          </a:blip>
          <a:srcRect t="2258"/>
          <a:stretch>
            <a:fillRect/>
          </a:stretch>
        </p:blipFill>
        <p:spPr bwMode="auto">
          <a:xfrm>
            <a:off x="3131840" y="1770671"/>
            <a:ext cx="3528392" cy="4713675"/>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5472813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5"/>
          <p:cNvPicPr>
            <a:picLocks noChangeAspect="1"/>
          </p:cNvPicPr>
          <p:nvPr/>
        </p:nvPicPr>
        <p:blipFill>
          <a:blip r:embed="rId2"/>
          <a:stretch>
            <a:fillRect/>
          </a:stretch>
        </p:blipFill>
        <p:spPr>
          <a:xfrm>
            <a:off x="827585" y="1412776"/>
            <a:ext cx="8322808" cy="4176464"/>
          </a:xfrm>
          <a:prstGeom prst="rect">
            <a:avLst/>
          </a:prstGeom>
        </p:spPr>
      </p:pic>
      <p:sp>
        <p:nvSpPr>
          <p:cNvPr id="3"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Regional vs International response to EARF calls</a:t>
            </a:r>
            <a:endParaRPr lang="en-US" sz="1600" i="1" dirty="0">
              <a:solidFill>
                <a:srgbClr val="FFFF00"/>
              </a:solidFill>
              <a:latin typeface="Trebuchet MS"/>
              <a:cs typeface="Trebuchet MS"/>
            </a:endParaRPr>
          </a:p>
        </p:txBody>
      </p:sp>
    </p:spTree>
    <p:extLst>
      <p:ext uri="{BB962C8B-B14F-4D97-AF65-F5344CB8AC3E}">
        <p14:creationId xmlns:p14="http://schemas.microsoft.com/office/powerpoint/2010/main" val="74762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descr="EARF slide on shortcomings.pptx - PowerPoint"/>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522333" y="980728"/>
            <a:ext cx="6866092" cy="5185462"/>
          </a:xfrm>
          <a:prstGeom prst="rect">
            <a:avLst/>
          </a:prstGeom>
        </p:spPr>
      </p:pic>
      <p:sp>
        <p:nvSpPr>
          <p:cNvPr id="3"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b="1" i="1" dirty="0" smtClean="0">
                <a:solidFill>
                  <a:srgbClr val="FFFF00"/>
                </a:solidFill>
              </a:rPr>
              <a:t>Common proposal shortcomings</a:t>
            </a:r>
            <a:endParaRPr lang="en-US" sz="1600" b="1" i="1" dirty="0">
              <a:solidFill>
                <a:srgbClr val="FFFF00"/>
              </a:solidFill>
            </a:endParaRPr>
          </a:p>
        </p:txBody>
      </p:sp>
    </p:spTree>
    <p:extLst>
      <p:ext uri="{BB962C8B-B14F-4D97-AF65-F5344CB8AC3E}">
        <p14:creationId xmlns:p14="http://schemas.microsoft.com/office/powerpoint/2010/main" val="856675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763688" y="350838"/>
            <a:ext cx="69993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i="1" dirty="0" smtClean="0">
                <a:solidFill>
                  <a:srgbClr val="FFFF00"/>
                </a:solidFill>
                <a:latin typeface="Trebuchet MS"/>
                <a:cs typeface="Trebuchet MS"/>
              </a:rPr>
              <a:t>Lessons from CNHR are no different</a:t>
            </a:r>
            <a:r>
              <a:rPr lang="en-US" b="1" i="1" dirty="0" smtClean="0">
                <a:solidFill>
                  <a:schemeClr val="bg1"/>
                </a:solidFill>
              </a:rPr>
              <a:t> </a:t>
            </a:r>
            <a:endParaRPr lang="en-US" sz="1600" b="1" i="1" dirty="0">
              <a:solidFill>
                <a:schemeClr val="bg1"/>
              </a:solidFill>
            </a:endParaRPr>
          </a:p>
        </p:txBody>
      </p:sp>
      <p:sp>
        <p:nvSpPr>
          <p:cNvPr id="3" name="Text Box 19"/>
          <p:cNvSpPr txBox="1">
            <a:spLocks noChangeArrowheads="1"/>
          </p:cNvSpPr>
          <p:nvPr/>
        </p:nvSpPr>
        <p:spPr bwMode="auto">
          <a:xfrm>
            <a:off x="990600" y="1066800"/>
            <a:ext cx="7037784"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eaLnBrk="1" hangingPunct="1">
              <a:spcBef>
                <a:spcPct val="50000"/>
              </a:spcBef>
            </a:pPr>
            <a:r>
              <a:rPr lang="en-US" sz="2000" dirty="0" smtClean="0">
                <a:solidFill>
                  <a:schemeClr val="bg1"/>
                </a:solidFill>
              </a:rPr>
              <a:t>Very few young researchers can write a convincing proposal </a:t>
            </a:r>
            <a:endParaRPr lang="en-US" sz="1600" dirty="0">
              <a:solidFill>
                <a:schemeClr val="bg1"/>
              </a:solidFill>
            </a:endParaRPr>
          </a:p>
        </p:txBody>
      </p:sp>
      <p:sp>
        <p:nvSpPr>
          <p:cNvPr id="5" name="Text Box 4"/>
          <p:cNvSpPr txBox="1">
            <a:spLocks noChangeArrowheads="1"/>
          </p:cNvSpPr>
          <p:nvPr/>
        </p:nvSpPr>
        <p:spPr bwMode="auto">
          <a:xfrm>
            <a:off x="4467672" y="1721207"/>
            <a:ext cx="4676328" cy="43858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eaLnBrk="1" hangingPunct="1">
              <a:spcBef>
                <a:spcPct val="50000"/>
              </a:spcBef>
            </a:pPr>
            <a:r>
              <a:rPr lang="en-US" sz="1800" b="1" dirty="0" smtClean="0">
                <a:solidFill>
                  <a:srgbClr val="C00000"/>
                </a:solidFill>
                <a:latin typeface="Trebuchet MS" charset="0"/>
                <a:cs typeface="Times New Roman" charset="0"/>
              </a:rPr>
              <a:t>Performance of the CNHR DRePHA Call</a:t>
            </a:r>
          </a:p>
          <a:p>
            <a:pPr eaLnBrk="1" hangingPunct="1">
              <a:spcBef>
                <a:spcPct val="50000"/>
              </a:spcBef>
            </a:pPr>
            <a:r>
              <a:rPr lang="en-US" sz="1800" b="1" dirty="0" smtClean="0">
                <a:solidFill>
                  <a:srgbClr val="F40A27"/>
                </a:solidFill>
                <a:latin typeface="Trebuchet MS" charset="0"/>
                <a:cs typeface="Times New Roman" charset="0"/>
              </a:rPr>
              <a:t>● </a:t>
            </a:r>
            <a:r>
              <a:rPr lang="en-US" sz="1800" dirty="0">
                <a:solidFill>
                  <a:prstClr val="black"/>
                </a:solidFill>
                <a:latin typeface="TrebuchetMS" charset="0"/>
              </a:rPr>
              <a:t>Total </a:t>
            </a:r>
            <a:r>
              <a:rPr lang="en-US" sz="1800">
                <a:solidFill>
                  <a:prstClr val="black"/>
                </a:solidFill>
                <a:latin typeface="TrebuchetMS" charset="0"/>
              </a:rPr>
              <a:t>Applications </a:t>
            </a:r>
            <a:r>
              <a:rPr lang="en-US" sz="1800" smtClean="0">
                <a:solidFill>
                  <a:prstClr val="black"/>
                </a:solidFill>
                <a:latin typeface="TrebuchetMS" charset="0"/>
              </a:rPr>
              <a:t>received:</a:t>
            </a:r>
            <a:r>
              <a:rPr lang="en-US" sz="1800" smtClean="0">
                <a:solidFill>
                  <a:srgbClr val="05721F"/>
                </a:solidFill>
                <a:latin typeface="TrebuchetMS" charset="0"/>
              </a:rPr>
              <a:t>73</a:t>
            </a:r>
            <a:r>
              <a:rPr lang="en-US" sz="1800" b="1" smtClean="0">
                <a:solidFill>
                  <a:srgbClr val="05721F"/>
                </a:solidFill>
                <a:latin typeface="Trebuchet MS" charset="0"/>
                <a:cs typeface="Times New Roman" charset="0"/>
              </a:rPr>
              <a:t> </a:t>
            </a:r>
            <a:endParaRPr lang="en-US" sz="1800" dirty="0">
              <a:solidFill>
                <a:srgbClr val="05721F"/>
              </a:solidFill>
              <a:latin typeface="Tahoma" charset="0"/>
            </a:endParaRPr>
          </a:p>
          <a:p>
            <a:pPr eaLnBrk="1" hangingPunct="1">
              <a:spcBef>
                <a:spcPct val="50000"/>
              </a:spcBef>
              <a:buClr>
                <a:schemeClr val="tx1"/>
              </a:buClr>
            </a:pPr>
            <a:r>
              <a:rPr lang="en-US" sz="1800" b="1" dirty="0" smtClean="0">
                <a:solidFill>
                  <a:srgbClr val="F40A27"/>
                </a:solidFill>
                <a:latin typeface="Trebuchet MS" charset="0"/>
                <a:cs typeface="Times New Roman" charset="0"/>
              </a:rPr>
              <a:t>● </a:t>
            </a:r>
            <a:r>
              <a:rPr lang="en-US" sz="1800" dirty="0">
                <a:solidFill>
                  <a:prstClr val="black"/>
                </a:solidFill>
                <a:latin typeface="TrebuchetMS" charset="0"/>
              </a:rPr>
              <a:t>Applications from Public </a:t>
            </a:r>
            <a:r>
              <a:rPr lang="en-US" sz="1800" dirty="0" smtClean="0">
                <a:solidFill>
                  <a:prstClr val="black"/>
                </a:solidFill>
                <a:latin typeface="TrebuchetMS" charset="0"/>
              </a:rPr>
              <a:t>Universities:</a:t>
            </a:r>
            <a:r>
              <a:rPr lang="en-US" sz="1800" dirty="0" smtClean="0">
                <a:solidFill>
                  <a:srgbClr val="447128"/>
                </a:solidFill>
                <a:latin typeface="TrebuchetMS" charset="0"/>
              </a:rPr>
              <a:t>42</a:t>
            </a:r>
            <a:endParaRPr lang="en-US" sz="1800" dirty="0" smtClean="0">
              <a:solidFill>
                <a:schemeClr val="tx1"/>
              </a:solidFill>
              <a:latin typeface="Trebuchet MS" charset="0"/>
              <a:cs typeface="Times New Roman" charset="0"/>
            </a:endParaRPr>
          </a:p>
          <a:p>
            <a:pPr eaLnBrk="1" hangingPunct="1">
              <a:spcBef>
                <a:spcPct val="50000"/>
              </a:spcBef>
              <a:buClr>
                <a:schemeClr val="tx1"/>
              </a:buClr>
            </a:pPr>
            <a:r>
              <a:rPr lang="en-US" sz="1800" b="1" dirty="0" smtClean="0">
                <a:solidFill>
                  <a:srgbClr val="F40A27"/>
                </a:solidFill>
                <a:latin typeface="Trebuchet MS" charset="0"/>
                <a:cs typeface="Times New Roman" charset="0"/>
              </a:rPr>
              <a:t>● </a:t>
            </a:r>
            <a:r>
              <a:rPr lang="en-US" sz="1800" dirty="0">
                <a:solidFill>
                  <a:prstClr val="black"/>
                </a:solidFill>
                <a:latin typeface="TrebuchetMS" charset="0"/>
              </a:rPr>
              <a:t>Applications from Private </a:t>
            </a:r>
            <a:r>
              <a:rPr lang="en-US" sz="1800" dirty="0" smtClean="0">
                <a:solidFill>
                  <a:prstClr val="black"/>
                </a:solidFill>
                <a:latin typeface="TrebuchetMS" charset="0"/>
              </a:rPr>
              <a:t>Universities:</a:t>
            </a:r>
            <a:r>
              <a:rPr lang="en-US" sz="1800" dirty="0" smtClean="0">
                <a:solidFill>
                  <a:srgbClr val="447128"/>
                </a:solidFill>
                <a:latin typeface="TrebuchetMS" charset="0"/>
              </a:rPr>
              <a:t>7</a:t>
            </a:r>
            <a:endParaRPr lang="en-US" sz="1800" dirty="0">
              <a:solidFill>
                <a:schemeClr val="tx1"/>
              </a:solidFill>
              <a:latin typeface="Tahoma" charset="0"/>
            </a:endParaRPr>
          </a:p>
          <a:p>
            <a:pPr eaLnBrk="1" hangingPunct="1">
              <a:spcBef>
                <a:spcPct val="50000"/>
              </a:spcBef>
              <a:buClr>
                <a:schemeClr val="tx1"/>
              </a:buClr>
            </a:pPr>
            <a:r>
              <a:rPr lang="en-US" sz="1800" dirty="0" smtClean="0">
                <a:solidFill>
                  <a:srgbClr val="F40A27"/>
                </a:solidFill>
                <a:latin typeface="Trebuchet MS" charset="0"/>
                <a:cs typeface="Times New Roman" charset="0"/>
              </a:rPr>
              <a:t>●</a:t>
            </a:r>
            <a:r>
              <a:rPr lang="en-US" sz="1800" dirty="0" smtClean="0">
                <a:solidFill>
                  <a:schemeClr val="tx1"/>
                </a:solidFill>
                <a:latin typeface="Trebuchet MS" charset="0"/>
                <a:cs typeface="Times New Roman" charset="0"/>
              </a:rPr>
              <a:t> </a:t>
            </a:r>
            <a:r>
              <a:rPr lang="en-US" sz="1800" dirty="0">
                <a:solidFill>
                  <a:prstClr val="black"/>
                </a:solidFill>
                <a:latin typeface="TrebuchetMS" charset="0"/>
              </a:rPr>
              <a:t>Applications from women </a:t>
            </a:r>
            <a:r>
              <a:rPr lang="en-US" sz="1800" dirty="0" smtClean="0">
                <a:solidFill>
                  <a:prstClr val="black"/>
                </a:solidFill>
                <a:latin typeface="TrebuchetMS" charset="0"/>
              </a:rPr>
              <a:t>researchers:</a:t>
            </a:r>
            <a:r>
              <a:rPr lang="en-US" sz="1800" dirty="0" smtClean="0">
                <a:solidFill>
                  <a:srgbClr val="447128"/>
                </a:solidFill>
                <a:latin typeface="TrebuchetMS" charset="0"/>
              </a:rPr>
              <a:t>25</a:t>
            </a:r>
            <a:endParaRPr lang="en-US" sz="1800" dirty="0">
              <a:solidFill>
                <a:schemeClr val="tx1"/>
              </a:solidFill>
              <a:latin typeface="Trebuchet MS" charset="0"/>
              <a:cs typeface="Times New Roman" charset="0"/>
            </a:endParaRPr>
          </a:p>
          <a:p>
            <a:pPr eaLnBrk="1" hangingPunct="1">
              <a:spcBef>
                <a:spcPct val="50000"/>
              </a:spcBef>
              <a:buClr>
                <a:schemeClr val="tx1"/>
              </a:buClr>
            </a:pPr>
            <a:r>
              <a:rPr lang="en-US" sz="1800" dirty="0" smtClean="0">
                <a:solidFill>
                  <a:srgbClr val="F40A27"/>
                </a:solidFill>
                <a:latin typeface="Trebuchet MS" charset="0"/>
                <a:cs typeface="Times New Roman" charset="0"/>
              </a:rPr>
              <a:t>●</a:t>
            </a:r>
            <a:r>
              <a:rPr lang="en-US" sz="1800" dirty="0" smtClean="0">
                <a:solidFill>
                  <a:schemeClr val="tx1"/>
                </a:solidFill>
                <a:latin typeface="Trebuchet MS" charset="0"/>
                <a:cs typeface="Times New Roman" charset="0"/>
              </a:rPr>
              <a:t> </a:t>
            </a:r>
            <a:r>
              <a:rPr lang="en-US" sz="1800" dirty="0">
                <a:solidFill>
                  <a:prstClr val="black"/>
                </a:solidFill>
                <a:latin typeface="TrebuchetMS" charset="0"/>
              </a:rPr>
              <a:t>Shortlisted applications: </a:t>
            </a:r>
            <a:r>
              <a:rPr lang="en-US" sz="1800" dirty="0">
                <a:solidFill>
                  <a:srgbClr val="447128"/>
                </a:solidFill>
                <a:latin typeface="TrebuchetMS" charset="0"/>
              </a:rPr>
              <a:t>36</a:t>
            </a:r>
            <a:endParaRPr lang="en-US" sz="1800" dirty="0">
              <a:solidFill>
                <a:prstClr val="black"/>
              </a:solidFill>
              <a:latin typeface="Helvetica" charset="0"/>
            </a:endParaRPr>
          </a:p>
          <a:p>
            <a:pPr eaLnBrk="1" hangingPunct="1">
              <a:spcBef>
                <a:spcPct val="50000"/>
              </a:spcBef>
              <a:buClr>
                <a:schemeClr val="tx1"/>
              </a:buClr>
            </a:pPr>
            <a:r>
              <a:rPr lang="en-US" sz="1800" dirty="0">
                <a:solidFill>
                  <a:srgbClr val="F40A27"/>
                </a:solidFill>
                <a:latin typeface="Trebuchet MS" charset="0"/>
                <a:cs typeface="Times New Roman" charset="0"/>
              </a:rPr>
              <a:t>● </a:t>
            </a:r>
            <a:r>
              <a:rPr lang="en-US" sz="1800" dirty="0" smtClean="0">
                <a:solidFill>
                  <a:prstClr val="black"/>
                </a:solidFill>
                <a:latin typeface="TrebuchetMS" charset="0"/>
              </a:rPr>
              <a:t>MUC Shortlisted applications:</a:t>
            </a:r>
            <a:r>
              <a:rPr lang="en-US" sz="1800" dirty="0" smtClean="0">
                <a:solidFill>
                  <a:srgbClr val="FB0007"/>
                </a:solidFill>
                <a:latin typeface="TrebuchetMS" charset="0"/>
              </a:rPr>
              <a:t>2</a:t>
            </a:r>
          </a:p>
          <a:p>
            <a:pPr eaLnBrk="1" hangingPunct="1">
              <a:spcBef>
                <a:spcPct val="50000"/>
              </a:spcBef>
              <a:buClr>
                <a:schemeClr val="tx1"/>
              </a:buClr>
            </a:pPr>
            <a:r>
              <a:rPr lang="en-US" sz="1800" dirty="0">
                <a:solidFill>
                  <a:srgbClr val="F40A27"/>
                </a:solidFill>
                <a:latin typeface="Trebuchet MS" charset="0"/>
                <a:cs typeface="Times New Roman" charset="0"/>
              </a:rPr>
              <a:t>● </a:t>
            </a:r>
            <a:r>
              <a:rPr lang="en-US" sz="1800" dirty="0" smtClean="0">
                <a:solidFill>
                  <a:prstClr val="black"/>
                </a:solidFill>
                <a:latin typeface="TrebuchetMS" charset="0"/>
              </a:rPr>
              <a:t>Applications </a:t>
            </a:r>
            <a:r>
              <a:rPr lang="en-US" sz="1800" dirty="0">
                <a:solidFill>
                  <a:prstClr val="black"/>
                </a:solidFill>
                <a:latin typeface="TrebuchetMS" charset="0"/>
              </a:rPr>
              <a:t>recommended for </a:t>
            </a:r>
            <a:r>
              <a:rPr lang="en-US" sz="1800" dirty="0" smtClean="0">
                <a:solidFill>
                  <a:prstClr val="black"/>
                </a:solidFill>
                <a:latin typeface="TrebuchetMS" charset="0"/>
              </a:rPr>
              <a:t>funding:</a:t>
            </a:r>
            <a:r>
              <a:rPr lang="en-US" sz="1800" dirty="0" smtClean="0">
                <a:solidFill>
                  <a:srgbClr val="447128"/>
                </a:solidFill>
                <a:latin typeface="TrebuchetMS" charset="0"/>
              </a:rPr>
              <a:t>19</a:t>
            </a:r>
            <a:endParaRPr lang="en-US" sz="1800" dirty="0">
              <a:solidFill>
                <a:prstClr val="black"/>
              </a:solidFill>
              <a:latin typeface="Helvetica" charset="0"/>
            </a:endParaRPr>
          </a:p>
          <a:p>
            <a:pPr eaLnBrk="1" hangingPunct="1">
              <a:spcBef>
                <a:spcPct val="50000"/>
              </a:spcBef>
              <a:buClr>
                <a:schemeClr val="tx1"/>
              </a:buClr>
            </a:pPr>
            <a:r>
              <a:rPr lang="en-US" sz="1800" dirty="0">
                <a:solidFill>
                  <a:srgbClr val="F40A27"/>
                </a:solidFill>
                <a:latin typeface="Trebuchet MS" charset="0"/>
                <a:cs typeface="Times New Roman" charset="0"/>
              </a:rPr>
              <a:t>● </a:t>
            </a:r>
            <a:r>
              <a:rPr lang="en-US" sz="1800" dirty="0" smtClean="0">
                <a:solidFill>
                  <a:prstClr val="black"/>
                </a:solidFill>
                <a:latin typeface="TrebuchetMS" charset="0"/>
              </a:rPr>
              <a:t>MUC Applications recommended:</a:t>
            </a:r>
            <a:r>
              <a:rPr lang="en-US" sz="1800" dirty="0" smtClean="0">
                <a:solidFill>
                  <a:srgbClr val="FB0007"/>
                </a:solidFill>
                <a:latin typeface="TrebuchetMS" charset="0"/>
              </a:rPr>
              <a:t>0</a:t>
            </a:r>
            <a:endParaRPr lang="en-US" sz="1800" dirty="0">
              <a:solidFill>
                <a:prstClr val="black"/>
              </a:solidFill>
              <a:latin typeface="Helvetica" charset="0"/>
            </a:endParaRPr>
          </a:p>
          <a:p>
            <a:pPr eaLnBrk="1" hangingPunct="1">
              <a:spcBef>
                <a:spcPct val="50000"/>
              </a:spcBef>
              <a:buClr>
                <a:schemeClr val="tx1"/>
              </a:buClr>
            </a:pPr>
            <a:endParaRPr lang="en-US" sz="1800" dirty="0">
              <a:solidFill>
                <a:schemeClr val="tx1"/>
              </a:solidFill>
              <a:latin typeface="Trebuchet MS" charset="0"/>
              <a:cs typeface="Times New Roman" charset="0"/>
            </a:endParaRPr>
          </a:p>
        </p:txBody>
      </p:sp>
      <p:pic>
        <p:nvPicPr>
          <p:cNvPr id="8" name="Picture 3" descr="CNHRlogo&amp;Flag[w].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44824"/>
            <a:ext cx="3600400" cy="2572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3"/>
          <p:cNvSpPr/>
          <p:nvPr/>
        </p:nvSpPr>
        <p:spPr>
          <a:xfrm>
            <a:off x="1763688" y="4941168"/>
            <a:ext cx="4572000" cy="461665"/>
          </a:xfrm>
          <a:prstGeom prst="rect">
            <a:avLst/>
          </a:prstGeom>
        </p:spPr>
        <p:txBody>
          <a:bodyPr>
            <a:spAutoFit/>
          </a:bodyPr>
          <a:lstStyle/>
          <a:p>
            <a:r>
              <a:rPr lang="en-US" dirty="0">
                <a:solidFill>
                  <a:prstClr val="black"/>
                </a:solidFill>
                <a:latin typeface="TrebuchetMS" charset="0"/>
              </a:rPr>
              <a:t>      </a:t>
            </a:r>
            <a:r>
              <a:rPr lang="en-US" dirty="0" smtClean="0">
                <a:solidFill>
                  <a:prstClr val="black"/>
                </a:solidFill>
                <a:latin typeface="TrebuchetMS" charset="0"/>
              </a:rPr>
              <a:t> </a:t>
            </a:r>
            <a:endParaRPr lang="en-US" dirty="0">
              <a:solidFill>
                <a:prstClr val="black"/>
              </a:solidFill>
              <a:latin typeface="Helvetica" charset="0"/>
            </a:endParaRPr>
          </a:p>
        </p:txBody>
      </p:sp>
    </p:spTree>
    <p:extLst>
      <p:ext uri="{BB962C8B-B14F-4D97-AF65-F5344CB8AC3E}">
        <p14:creationId xmlns:p14="http://schemas.microsoft.com/office/powerpoint/2010/main" val="1238970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3"/>
          <p:cNvSpPr>
            <a:spLocks noChangeArrowheads="1"/>
          </p:cNvSpPr>
          <p:nvPr/>
        </p:nvSpPr>
        <p:spPr bwMode="auto">
          <a:xfrm>
            <a:off x="1676400" y="1575698"/>
            <a:ext cx="7321550" cy="43447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anchor="ctr">
            <a:spAutoFit/>
          </a:bodyPr>
          <a:lstStyle/>
          <a:p>
            <a:pPr>
              <a:lnSpc>
                <a:spcPct val="120000"/>
              </a:lnSpc>
              <a:spcBef>
                <a:spcPct val="50000"/>
              </a:spcBef>
            </a:pPr>
            <a:r>
              <a:rPr lang="en-US" sz="2000" dirty="0">
                <a:solidFill>
                  <a:srgbClr val="E32A15"/>
                </a:solidFill>
              </a:rPr>
              <a:t> </a:t>
            </a:r>
          </a:p>
          <a:p>
            <a:pPr>
              <a:lnSpc>
                <a:spcPct val="120000"/>
              </a:lnSpc>
              <a:spcBef>
                <a:spcPct val="50000"/>
              </a:spcBef>
            </a:pPr>
            <a:r>
              <a:rPr lang="en-US" sz="2100" dirty="0" smtClean="0">
                <a:solidFill>
                  <a:srgbClr val="800000"/>
                </a:solidFill>
              </a:rPr>
              <a:t>1) Failure to follow submission guidelines </a:t>
            </a:r>
          </a:p>
          <a:p>
            <a:pPr lvl="2">
              <a:lnSpc>
                <a:spcPct val="120000"/>
              </a:lnSpc>
              <a:spcBef>
                <a:spcPct val="50000"/>
              </a:spcBef>
            </a:pPr>
            <a:endParaRPr lang="en-US" sz="2100" dirty="0" smtClean="0">
              <a:solidFill>
                <a:srgbClr val="800000"/>
              </a:solidFill>
            </a:endParaRPr>
          </a:p>
          <a:p>
            <a:pPr lvl="2">
              <a:lnSpc>
                <a:spcPct val="120000"/>
              </a:lnSpc>
              <a:spcBef>
                <a:spcPct val="50000"/>
              </a:spcBef>
            </a:pPr>
            <a:r>
              <a:rPr lang="en-US" sz="2100" dirty="0" smtClean="0">
                <a:solidFill>
                  <a:srgbClr val="800000"/>
                </a:solidFill>
              </a:rPr>
              <a:t>2) Lack of buying into why the call has been made </a:t>
            </a:r>
            <a:r>
              <a:rPr lang="en-US" sz="2100" dirty="0">
                <a:solidFill>
                  <a:srgbClr val="800000"/>
                </a:solidFill>
              </a:rPr>
              <a:t>		</a:t>
            </a:r>
          </a:p>
          <a:p>
            <a:pPr lvl="2">
              <a:lnSpc>
                <a:spcPct val="120000"/>
              </a:lnSpc>
              <a:spcBef>
                <a:spcPct val="50000"/>
              </a:spcBef>
            </a:pPr>
            <a:r>
              <a:rPr lang="en-US" sz="2100" dirty="0" smtClean="0">
                <a:solidFill>
                  <a:srgbClr val="800000"/>
                </a:solidFill>
              </a:rPr>
              <a:t>	3) Writing style </a:t>
            </a:r>
            <a:endParaRPr lang="en-US" sz="2100" dirty="0">
              <a:solidFill>
                <a:srgbClr val="800000"/>
              </a:solidFill>
            </a:endParaRPr>
          </a:p>
          <a:p>
            <a:pPr algn="ctr">
              <a:lnSpc>
                <a:spcPct val="120000"/>
              </a:lnSpc>
              <a:spcBef>
                <a:spcPct val="50000"/>
              </a:spcBef>
            </a:pPr>
            <a:r>
              <a:rPr lang="en-US" sz="1000" dirty="0"/>
              <a:t>__________________________________________________________________________________________</a:t>
            </a:r>
          </a:p>
          <a:p>
            <a:pPr algn="ctr">
              <a:lnSpc>
                <a:spcPct val="120000"/>
              </a:lnSpc>
              <a:spcBef>
                <a:spcPct val="50000"/>
              </a:spcBef>
            </a:pPr>
            <a:r>
              <a:rPr lang="en-US" sz="2000" dirty="0" smtClean="0">
                <a:solidFill>
                  <a:srgbClr val="05721F"/>
                </a:solidFill>
                <a:latin typeface="Trebuchet MS" charset="0"/>
                <a:cs typeface="Trebuchet MS" charset="0"/>
              </a:rPr>
              <a:t>●</a:t>
            </a:r>
            <a:r>
              <a:rPr lang="en-US" sz="2000" dirty="0" smtClean="0">
                <a:solidFill>
                  <a:srgbClr val="0000FF"/>
                </a:solidFill>
                <a:latin typeface="Trebuchet MS" charset="0"/>
                <a:cs typeface="Trebuchet MS" charset="0"/>
              </a:rPr>
              <a:t> </a:t>
            </a:r>
            <a:r>
              <a:rPr lang="en-US" sz="2000" b="1" i="1" dirty="0" smtClean="0">
                <a:solidFill>
                  <a:srgbClr val="0000FF"/>
                </a:solidFill>
              </a:rPr>
              <a:t>Low scores</a:t>
            </a:r>
          </a:p>
          <a:p>
            <a:pPr algn="ctr">
              <a:lnSpc>
                <a:spcPct val="120000"/>
              </a:lnSpc>
              <a:spcBef>
                <a:spcPct val="50000"/>
              </a:spcBef>
            </a:pPr>
            <a:r>
              <a:rPr lang="en-US" sz="2000" dirty="0" smtClean="0">
                <a:solidFill>
                  <a:srgbClr val="05721F"/>
                </a:solidFill>
                <a:latin typeface="Trebuchet MS" charset="0"/>
                <a:cs typeface="Trebuchet MS" charset="0"/>
              </a:rPr>
              <a:t>●</a:t>
            </a:r>
            <a:r>
              <a:rPr lang="en-US" sz="2000" dirty="0" smtClean="0">
                <a:solidFill>
                  <a:srgbClr val="0000FF"/>
                </a:solidFill>
                <a:latin typeface="Trebuchet MS" charset="0"/>
                <a:cs typeface="Trebuchet MS" charset="0"/>
              </a:rPr>
              <a:t> </a:t>
            </a:r>
            <a:r>
              <a:rPr lang="en-US" sz="2000" b="1" i="1" dirty="0" smtClean="0">
                <a:solidFill>
                  <a:srgbClr val="0000FF"/>
                </a:solidFill>
              </a:rPr>
              <a:t>Lack of funding </a:t>
            </a:r>
            <a:endParaRPr lang="en-US" sz="2000" b="1" i="1" dirty="0">
              <a:solidFill>
                <a:srgbClr val="0000FF"/>
              </a:solidFill>
            </a:endParaRPr>
          </a:p>
        </p:txBody>
      </p:sp>
      <p:sp>
        <p:nvSpPr>
          <p:cNvPr id="9218"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9219" name="Rectangle 5"/>
          <p:cNvSpPr>
            <a:spLocks noChangeArrowheads="1"/>
          </p:cNvSpPr>
          <p:nvPr/>
        </p:nvSpPr>
        <p:spPr bwMode="auto">
          <a:xfrm>
            <a:off x="7924800" y="6553200"/>
            <a:ext cx="29541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a:solidFill>
                  <a:srgbClr val="0000FF"/>
                </a:solidFill>
              </a:rPr>
              <a:t>5</a:t>
            </a:r>
            <a:endParaRPr lang="en-US" sz="1400" b="1" dirty="0">
              <a:solidFill>
                <a:srgbClr val="0000FF"/>
              </a:solidFill>
            </a:endParaRPr>
          </a:p>
        </p:txBody>
      </p:sp>
      <p:sp>
        <p:nvSpPr>
          <p:cNvPr id="9220" name="AutoShape 21"/>
          <p:cNvSpPr>
            <a:spLocks noChangeArrowheads="1"/>
          </p:cNvSpPr>
          <p:nvPr/>
        </p:nvSpPr>
        <p:spPr bwMode="auto">
          <a:xfrm rot="5400000">
            <a:off x="2375371" y="2817317"/>
            <a:ext cx="720725" cy="2159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800000"/>
          </a:solidFill>
          <a:ln w="9525">
            <a:solidFill>
              <a:srgbClr val="FFCC00"/>
            </a:solidFill>
            <a:miter lim="800000"/>
            <a:headEnd/>
            <a:tailEnd/>
          </a:ln>
        </p:spPr>
        <p:txBody>
          <a:bodyPr wrap="none" anchor="ctr"/>
          <a:lstStyle/>
          <a:p>
            <a:endParaRPr lang="en-US" dirty="0"/>
          </a:p>
        </p:txBody>
      </p:sp>
      <p:sp>
        <p:nvSpPr>
          <p:cNvPr id="9221" name="AutoShape 21"/>
          <p:cNvSpPr>
            <a:spLocks noChangeArrowheads="1"/>
          </p:cNvSpPr>
          <p:nvPr/>
        </p:nvSpPr>
        <p:spPr bwMode="auto">
          <a:xfrm rot="5400000">
            <a:off x="2735411" y="3897436"/>
            <a:ext cx="720725" cy="2159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800000"/>
          </a:solidFill>
          <a:ln w="9525">
            <a:solidFill>
              <a:srgbClr val="FFCC00"/>
            </a:solidFill>
            <a:miter lim="800000"/>
            <a:headEnd/>
            <a:tailEnd/>
          </a:ln>
        </p:spPr>
        <p:txBody>
          <a:bodyPr wrap="none" anchor="ctr"/>
          <a:lstStyle/>
          <a:p>
            <a:endParaRPr lang="en-US" dirty="0"/>
          </a:p>
        </p:txBody>
      </p:sp>
      <p:sp>
        <p:nvSpPr>
          <p:cNvPr id="9222"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b="1" i="1" dirty="0" smtClean="0">
                <a:solidFill>
                  <a:srgbClr val="FFFF00"/>
                </a:solidFill>
              </a:rPr>
              <a:t>Agony of the Kenyan researcher </a:t>
            </a:r>
            <a:endParaRPr lang="en-US" sz="1600" b="1" i="1" dirty="0">
              <a:solidFill>
                <a:srgbClr val="FFFF00"/>
              </a:solidFill>
            </a:endParaRPr>
          </a:p>
        </p:txBody>
      </p:sp>
      <p:sp>
        <p:nvSpPr>
          <p:cNvPr id="9223" name="Curved Right Arrow 18"/>
          <p:cNvSpPr>
            <a:spLocks noChangeArrowheads="1"/>
          </p:cNvSpPr>
          <p:nvPr/>
        </p:nvSpPr>
        <p:spPr bwMode="auto">
          <a:xfrm>
            <a:off x="900113" y="1268413"/>
            <a:ext cx="1008062" cy="4392612"/>
          </a:xfrm>
          <a:prstGeom prst="curvedRightArrow">
            <a:avLst>
              <a:gd name="adj1" fmla="val 24995"/>
              <a:gd name="adj2" fmla="val 80069"/>
              <a:gd name="adj3" fmla="val 27843"/>
            </a:avLst>
          </a:prstGeom>
          <a:solidFill>
            <a:srgbClr val="AC2B1D"/>
          </a:solidFill>
          <a:ln w="9525">
            <a:solidFill>
              <a:schemeClr val="tx1"/>
            </a:solidFill>
            <a:round/>
            <a:headEnd/>
            <a:tailEnd/>
          </a:ln>
        </p:spPr>
        <p:txBody>
          <a:bodyPr/>
          <a:lstStyle/>
          <a:p>
            <a:endParaRPr lang="en-US" dirty="0"/>
          </a:p>
        </p:txBody>
      </p:sp>
      <p:sp>
        <p:nvSpPr>
          <p:cNvPr id="11" name="Text Box 19"/>
          <p:cNvSpPr txBox="1">
            <a:spLocks noChangeArrowheads="1"/>
          </p:cNvSpPr>
          <p:nvPr/>
        </p:nvSpPr>
        <p:spPr bwMode="auto">
          <a:xfrm>
            <a:off x="1979613" y="1196975"/>
            <a:ext cx="7056883" cy="400110"/>
          </a:xfrm>
          <a:prstGeom prst="rect">
            <a:avLst/>
          </a:prstGeom>
          <a:solidFill>
            <a:schemeClr val="tx1"/>
          </a:solidFill>
          <a:ln w="12700">
            <a:noFill/>
            <a:miter lim="800000"/>
            <a:headEnd/>
            <a:tailEnd/>
          </a:ln>
          <a:effectLst>
            <a:outerShdw dist="45791" dir="2021404" algn="ctr" rotWithShape="0">
              <a:srgbClr val="808080">
                <a:alpha val="79999"/>
              </a:srgbClr>
            </a:outerShdw>
          </a:effectLst>
        </p:spPr>
        <p:txBody>
          <a:bodyPr wrap="square">
            <a:spAutoFit/>
          </a:bodyPr>
          <a:lstStyle/>
          <a:p>
            <a:pPr>
              <a:spcBef>
                <a:spcPct val="50000"/>
              </a:spcBef>
              <a:defRPr/>
            </a:pPr>
            <a:r>
              <a:rPr lang="en-US" sz="2000" dirty="0" smtClean="0">
                <a:solidFill>
                  <a:schemeClr val="bg1"/>
                </a:solidFill>
                <a:ea typeface="ＭＳ Ｐゴシック" charset="-128"/>
                <a:cs typeface="+mn-cs"/>
              </a:rPr>
              <a:t>Why is it that so many good idea proposals not get funded?</a:t>
            </a:r>
            <a:endParaRPr lang="en-US" sz="2000" dirty="0">
              <a:solidFill>
                <a:schemeClr val="bg1"/>
              </a:solidFill>
              <a:ea typeface="ＭＳ Ｐゴシック" charset="-128"/>
              <a:cs typeface="+mn-cs"/>
            </a:endParaRPr>
          </a:p>
        </p:txBody>
      </p:sp>
    </p:spTree>
    <p:extLst>
      <p:ext uri="{BB962C8B-B14F-4D97-AF65-F5344CB8AC3E}">
        <p14:creationId xmlns:p14="http://schemas.microsoft.com/office/powerpoint/2010/main" val="1526407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b="1" i="1" dirty="0" smtClean="0">
                <a:solidFill>
                  <a:srgbClr val="FFFF00"/>
                </a:solidFill>
              </a:rPr>
              <a:t>Anatomy of a well designed proposal  </a:t>
            </a:r>
            <a:endParaRPr lang="en-US" sz="1600" b="1" i="1" dirty="0">
              <a:solidFill>
                <a:srgbClr val="FFFF00"/>
              </a:solidFill>
            </a:endParaRPr>
          </a:p>
        </p:txBody>
      </p:sp>
      <p:sp>
        <p:nvSpPr>
          <p:cNvPr id="3074" name="Rectangle 9"/>
          <p:cNvSpPr>
            <a:spLocks noChangeArrowheads="1"/>
          </p:cNvSpPr>
          <p:nvPr/>
        </p:nvSpPr>
        <p:spPr bwMode="auto">
          <a:xfrm>
            <a:off x="4724400" y="2743200"/>
            <a:ext cx="184150" cy="925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pPr algn="ctr">
              <a:lnSpc>
                <a:spcPct val="120000"/>
              </a:lnSpc>
              <a:spcBef>
                <a:spcPct val="50000"/>
              </a:spcBef>
            </a:pPr>
            <a:endParaRPr lang="en-US" sz="2000" dirty="0"/>
          </a:p>
          <a:p>
            <a:pPr algn="ctr">
              <a:lnSpc>
                <a:spcPct val="120000"/>
              </a:lnSpc>
              <a:spcBef>
                <a:spcPct val="50000"/>
              </a:spcBef>
            </a:pPr>
            <a:endParaRPr lang="en-US" sz="1800" dirty="0"/>
          </a:p>
        </p:txBody>
      </p:sp>
      <p:sp>
        <p:nvSpPr>
          <p:cNvPr id="3075" name="Rectangle 10"/>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3076" name="Rectangle 11"/>
          <p:cNvSpPr>
            <a:spLocks noChangeArrowheads="1"/>
          </p:cNvSpPr>
          <p:nvPr/>
        </p:nvSpPr>
        <p:spPr bwMode="auto">
          <a:xfrm>
            <a:off x="7443788" y="6550025"/>
            <a:ext cx="295419"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a:solidFill>
                  <a:srgbClr val="0000FF"/>
                </a:solidFill>
              </a:rPr>
              <a:t>6</a:t>
            </a:r>
            <a:endParaRPr lang="en-US" sz="1400" b="1" dirty="0">
              <a:solidFill>
                <a:srgbClr val="0000FF"/>
              </a:solidFill>
            </a:endParaRPr>
          </a:p>
          <a:p>
            <a:endParaRPr lang="en-US" sz="1400" dirty="0"/>
          </a:p>
        </p:txBody>
      </p:sp>
      <p:sp>
        <p:nvSpPr>
          <p:cNvPr id="7" name="Text Box 19"/>
          <p:cNvSpPr txBox="1">
            <a:spLocks noChangeArrowheads="1"/>
          </p:cNvSpPr>
          <p:nvPr/>
        </p:nvSpPr>
        <p:spPr bwMode="auto">
          <a:xfrm>
            <a:off x="990600" y="1066800"/>
            <a:ext cx="3077344"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8 Elements:</a:t>
            </a:r>
            <a:endParaRPr lang="en-US" sz="1600" dirty="0">
              <a:solidFill>
                <a:schemeClr val="bg1"/>
              </a:solidFill>
            </a:endParaRPr>
          </a:p>
        </p:txBody>
      </p:sp>
      <p:sp>
        <p:nvSpPr>
          <p:cNvPr id="8" name="Rectangle 13"/>
          <p:cNvSpPr>
            <a:spLocks noChangeArrowheads="1"/>
          </p:cNvSpPr>
          <p:nvPr/>
        </p:nvSpPr>
        <p:spPr bwMode="auto">
          <a:xfrm>
            <a:off x="858268" y="1844824"/>
            <a:ext cx="8280920" cy="48628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457200" indent="-457200">
              <a:buClr>
                <a:srgbClr val="F40A27"/>
              </a:buClr>
              <a:buFont typeface="Wingdings" charset="0"/>
              <a:buNone/>
            </a:pPr>
            <a:r>
              <a:rPr lang="en-US" sz="1900" dirty="0" smtClean="0">
                <a:solidFill>
                  <a:srgbClr val="008000"/>
                </a:solidFill>
                <a:cs typeface="Times New Roman" charset="0"/>
              </a:rPr>
              <a:t>			●</a:t>
            </a:r>
            <a:r>
              <a:rPr lang="en-US" sz="1900" dirty="0" smtClean="0">
                <a:solidFill>
                  <a:schemeClr val="tx1"/>
                </a:solidFill>
                <a:cs typeface="Times New Roman" charset="0"/>
              </a:rPr>
              <a:t>  </a:t>
            </a:r>
            <a:r>
              <a:rPr lang="en-US" sz="1900" b="1" dirty="0" smtClean="0">
                <a:solidFill>
                  <a:srgbClr val="0000FF"/>
                </a:solidFill>
                <a:latin typeface="Trebuchet MS" charset="0"/>
                <a:cs typeface="Trebuchet MS" charset="0"/>
              </a:rPr>
              <a:t>Summary: </a:t>
            </a:r>
            <a:r>
              <a:rPr lang="en-US" sz="1900" dirty="0" smtClean="0">
                <a:latin typeface="Trebuchet MS" charset="0"/>
                <a:cs typeface="Trebuchet MS" charset="0"/>
              </a:rPr>
              <a:t>What is this proposal all about?</a:t>
            </a:r>
            <a:endParaRPr lang="en-US" sz="1900" b="1" dirty="0">
              <a:solidFill>
                <a:schemeClr val="tx1"/>
              </a:solidFill>
              <a:latin typeface="Trebuchet MS" charset="0"/>
              <a:cs typeface="Trebuchet MS" charset="0"/>
            </a:endParaRPr>
          </a:p>
          <a:p>
            <a:pPr marL="457200" indent="-457200" algn="ctr">
              <a:buClr>
                <a:srgbClr val="F40A27"/>
              </a:buClr>
              <a:buFont typeface="Wingdings" charset="0"/>
              <a:buNone/>
            </a:pPr>
            <a:endParaRPr lang="en-US" sz="600" dirty="0">
              <a:solidFill>
                <a:srgbClr val="AC2B1D"/>
              </a:solidFill>
              <a:latin typeface="Trebuchet MS" charset="0"/>
              <a:cs typeface="Trebuchet MS" charset="0"/>
            </a:endParaRPr>
          </a:p>
          <a:p>
            <a:pPr marL="457200" indent="-457200" algn="ctr">
              <a:buClr>
                <a:srgbClr val="F40A27"/>
              </a:buClr>
              <a:buFont typeface="Wingdings" charset="0"/>
              <a:buNone/>
            </a:pPr>
            <a:r>
              <a:rPr lang="en-US" sz="1900" dirty="0">
                <a:solidFill>
                  <a:srgbClr val="008000"/>
                </a:solidFill>
                <a:latin typeface="Trebuchet MS" charset="0"/>
                <a:cs typeface="Trebuchet MS" charset="0"/>
              </a:rPr>
              <a:t> </a:t>
            </a:r>
            <a:r>
              <a:rPr lang="en-US" sz="1900" dirty="0" smtClean="0">
                <a:solidFill>
                  <a:srgbClr val="008000"/>
                </a:solidFill>
                <a:latin typeface="Trebuchet MS" charset="0"/>
                <a:cs typeface="Trebuchet MS" charset="0"/>
              </a:rPr>
              <a:t>			● </a:t>
            </a:r>
            <a:r>
              <a:rPr lang="en-US" sz="1900" b="1" dirty="0" smtClean="0">
                <a:solidFill>
                  <a:srgbClr val="0000FF"/>
                </a:solidFill>
                <a:latin typeface="Trebuchet MS" charset="0"/>
                <a:cs typeface="Trebuchet MS" charset="0"/>
              </a:rPr>
              <a:t>Background: </a:t>
            </a:r>
            <a:r>
              <a:rPr lang="en-US" sz="1900" dirty="0" smtClean="0">
                <a:latin typeface="Trebuchet MS" charset="0"/>
                <a:cs typeface="Trebuchet MS" charset="0"/>
              </a:rPr>
              <a:t>Why should this project be done?</a:t>
            </a:r>
            <a:r>
              <a:rPr lang="en-US" sz="1900" dirty="0" smtClean="0">
                <a:solidFill>
                  <a:schemeClr val="tx1"/>
                </a:solidFill>
                <a:latin typeface="Trebuchet MS" charset="0"/>
                <a:cs typeface="Trebuchet MS" charset="0"/>
              </a:rPr>
              <a:t> </a:t>
            </a:r>
            <a:r>
              <a:rPr lang="en-US" sz="1900" dirty="0" smtClean="0">
                <a:solidFill>
                  <a:srgbClr val="F40A27"/>
                </a:solidFill>
                <a:latin typeface="Trebuchet MS" charset="0"/>
                <a:cs typeface="Trebuchet MS" charset="0"/>
              </a:rPr>
              <a:t> </a:t>
            </a:r>
            <a:endParaRPr lang="en-US" sz="1900" dirty="0">
              <a:solidFill>
                <a:srgbClr val="F40A27"/>
              </a:solidFill>
              <a:latin typeface="Trebuchet MS" charset="0"/>
              <a:cs typeface="Trebuchet MS" charset="0"/>
            </a:endParaRPr>
          </a:p>
          <a:p>
            <a:pPr marL="457200" indent="-457200" algn="ctr">
              <a:buClr>
                <a:srgbClr val="F40A27"/>
              </a:buClr>
              <a:buFont typeface="Wingdings" charset="0"/>
              <a:buNone/>
            </a:pPr>
            <a:endParaRPr lang="en-US" sz="1900" dirty="0">
              <a:solidFill>
                <a:srgbClr val="F40A27"/>
              </a:solidFill>
              <a:latin typeface="Trebuchet MS" charset="0"/>
              <a:cs typeface="Trebuchet MS" charset="0"/>
            </a:endParaRPr>
          </a:p>
          <a:p>
            <a:pPr marL="457200" indent="-457200" algn="ctr">
              <a:buClr>
                <a:srgbClr val="F40A27"/>
              </a:buClr>
              <a:buFont typeface="Wingdings" charset="0"/>
              <a:buNone/>
            </a:pPr>
            <a:r>
              <a:rPr lang="en-US" sz="1900" dirty="0">
                <a:solidFill>
                  <a:srgbClr val="008000"/>
                </a:solidFill>
                <a:latin typeface="Trebuchet MS" charset="0"/>
                <a:cs typeface="Trebuchet MS" charset="0"/>
              </a:rPr>
              <a:t>●</a:t>
            </a:r>
            <a:r>
              <a:rPr lang="en-US" sz="1900" dirty="0">
                <a:solidFill>
                  <a:schemeClr val="tx1"/>
                </a:solidFill>
                <a:latin typeface="Trebuchet MS" charset="0"/>
                <a:cs typeface="Trebuchet MS" charset="0"/>
              </a:rPr>
              <a:t> </a:t>
            </a:r>
            <a:r>
              <a:rPr lang="en-US" sz="1900" b="1" dirty="0" smtClean="0">
                <a:solidFill>
                  <a:srgbClr val="0000FF"/>
                </a:solidFill>
                <a:latin typeface="Trebuchet MS" charset="0"/>
                <a:cs typeface="Trebuchet MS" charset="0"/>
              </a:rPr>
              <a:t>Objectives: </a:t>
            </a:r>
            <a:r>
              <a:rPr lang="en-US" sz="1900" dirty="0" smtClean="0">
                <a:latin typeface="Trebuchet MS" charset="0"/>
                <a:cs typeface="Trebuchet MS" charset="0"/>
              </a:rPr>
              <a:t>What do you hope to achieve?</a:t>
            </a:r>
            <a:r>
              <a:rPr lang="en-US" sz="1900" dirty="0" smtClean="0">
                <a:solidFill>
                  <a:schemeClr val="tx1"/>
                </a:solidFill>
                <a:latin typeface="Trebuchet MS" charset="0"/>
                <a:cs typeface="Trebuchet MS" charset="0"/>
              </a:rPr>
              <a:t>  </a:t>
            </a:r>
            <a:endParaRPr lang="en-US" sz="1900" dirty="0">
              <a:solidFill>
                <a:schemeClr val="tx1"/>
              </a:solidFill>
              <a:latin typeface="Trebuchet MS" charset="0"/>
              <a:cs typeface="Trebuchet MS" charset="0"/>
            </a:endParaRPr>
          </a:p>
          <a:p>
            <a:pPr marL="457200" indent="-457200" algn="ctr">
              <a:buClr>
                <a:srgbClr val="F40A27"/>
              </a:buClr>
              <a:buFont typeface="Wingdings" charset="0"/>
              <a:buNone/>
            </a:pPr>
            <a:r>
              <a:rPr lang="en-US" sz="1900" dirty="0">
                <a:solidFill>
                  <a:schemeClr val="tx1"/>
                </a:solidFill>
                <a:latin typeface="Trebuchet MS" charset="0"/>
                <a:cs typeface="Trebuchet MS" charset="0"/>
              </a:rPr>
              <a:t> </a:t>
            </a:r>
          </a:p>
          <a:p>
            <a:pPr marL="457200" indent="-457200" algn="ctr">
              <a:buClr>
                <a:srgbClr val="F40A27"/>
              </a:buClr>
            </a:pPr>
            <a:r>
              <a:rPr lang="en-US" sz="1900" dirty="0">
                <a:solidFill>
                  <a:srgbClr val="008000"/>
                </a:solidFill>
                <a:latin typeface="Trebuchet MS" charset="0"/>
                <a:cs typeface="Trebuchet MS" charset="0"/>
              </a:rPr>
              <a:t> ● </a:t>
            </a:r>
            <a:r>
              <a:rPr lang="en-US" sz="1900" b="1" dirty="0">
                <a:solidFill>
                  <a:srgbClr val="008000"/>
                </a:solidFill>
                <a:latin typeface="Trebuchet MS" charset="0"/>
                <a:cs typeface="Trebuchet MS" charset="0"/>
              </a:rPr>
              <a:t> </a:t>
            </a:r>
            <a:r>
              <a:rPr lang="en-US" sz="1900" b="1" dirty="0" smtClean="0">
                <a:solidFill>
                  <a:srgbClr val="0000FF"/>
                </a:solidFill>
                <a:latin typeface="Trebuchet MS" charset="0"/>
                <a:cs typeface="Trebuchet MS" charset="0"/>
              </a:rPr>
              <a:t>Activities: </a:t>
            </a:r>
            <a:r>
              <a:rPr lang="en-US" sz="1900" dirty="0" smtClean="0">
                <a:latin typeface="Trebuchet MS" charset="0"/>
                <a:cs typeface="Trebuchet MS" charset="0"/>
              </a:rPr>
              <a:t>What will you plan to do?</a:t>
            </a:r>
            <a:r>
              <a:rPr lang="en-US" sz="1900" b="1" dirty="0" smtClean="0">
                <a:solidFill>
                  <a:schemeClr val="tx1"/>
                </a:solidFill>
                <a:latin typeface="Trebuchet MS" charset="0"/>
                <a:cs typeface="Trebuchet MS" charset="0"/>
              </a:rPr>
              <a:t> </a:t>
            </a:r>
            <a:endParaRPr lang="en-US" sz="1900" dirty="0">
              <a:solidFill>
                <a:schemeClr val="tx1"/>
              </a:solidFill>
              <a:latin typeface="Trebuchet MS" charset="0"/>
              <a:cs typeface="Trebuchet MS" charset="0"/>
            </a:endParaRPr>
          </a:p>
          <a:p>
            <a:pPr marL="457200" indent="-457200" algn="ctr">
              <a:buClr>
                <a:srgbClr val="F40A27"/>
              </a:buClr>
            </a:pPr>
            <a:endParaRPr lang="en-US" sz="1900" dirty="0">
              <a:solidFill>
                <a:schemeClr val="tx1"/>
              </a:solidFill>
              <a:latin typeface="Trebuchet MS" charset="0"/>
              <a:cs typeface="Trebuchet MS" charset="0"/>
            </a:endParaRPr>
          </a:p>
          <a:p>
            <a:pPr marL="457200" indent="-457200" algn="ctr">
              <a:buClr>
                <a:srgbClr val="F40A27"/>
              </a:buClr>
            </a:pPr>
            <a:r>
              <a:rPr lang="en-US" sz="1900" dirty="0">
                <a:solidFill>
                  <a:srgbClr val="008000"/>
                </a:solidFill>
                <a:latin typeface="Trebuchet MS" charset="0"/>
                <a:cs typeface="Trebuchet MS" charset="0"/>
              </a:rPr>
              <a:t>●</a:t>
            </a:r>
            <a:r>
              <a:rPr lang="en-US" sz="1900" dirty="0">
                <a:solidFill>
                  <a:schemeClr val="tx1"/>
                </a:solidFill>
                <a:latin typeface="Trebuchet MS" charset="0"/>
                <a:cs typeface="Trebuchet MS" charset="0"/>
              </a:rPr>
              <a:t> </a:t>
            </a:r>
            <a:r>
              <a:rPr lang="en-US" sz="1900" b="1" dirty="0" smtClean="0">
                <a:solidFill>
                  <a:srgbClr val="0000FF"/>
                </a:solidFill>
                <a:latin typeface="Trebuchet MS" charset="0"/>
                <a:cs typeface="Trebuchet MS" charset="0"/>
              </a:rPr>
              <a:t>Work plan: </a:t>
            </a:r>
            <a:r>
              <a:rPr lang="en-US" sz="1900" dirty="0" smtClean="0">
                <a:solidFill>
                  <a:schemeClr val="tx1"/>
                </a:solidFill>
                <a:latin typeface="Trebuchet MS" charset="0"/>
                <a:cs typeface="Trebuchet MS" charset="0"/>
              </a:rPr>
              <a:t>How will you logically plan to achieve your objectives?</a:t>
            </a:r>
          </a:p>
          <a:p>
            <a:pPr marL="457200" indent="-457200" algn="ctr">
              <a:buClr>
                <a:srgbClr val="F40A27"/>
              </a:buClr>
            </a:pPr>
            <a:endParaRPr lang="en-US" sz="1900" b="1" dirty="0" smtClean="0">
              <a:solidFill>
                <a:schemeClr val="tx1"/>
              </a:solidFill>
              <a:latin typeface="Trebuchet MS" charset="0"/>
              <a:cs typeface="Trebuchet MS" charset="0"/>
            </a:endParaRPr>
          </a:p>
          <a:p>
            <a:pPr marL="457200" indent="-457200" algn="ctr">
              <a:buClr>
                <a:srgbClr val="F40A27"/>
              </a:buClr>
            </a:pPr>
            <a:r>
              <a:rPr lang="en-US" sz="1900" dirty="0">
                <a:solidFill>
                  <a:srgbClr val="008000"/>
                </a:solidFill>
                <a:latin typeface="Trebuchet MS" charset="0"/>
                <a:cs typeface="Trebuchet MS" charset="0"/>
              </a:rPr>
              <a:t> ● </a:t>
            </a:r>
            <a:r>
              <a:rPr lang="en-US" sz="1900" b="1" dirty="0">
                <a:solidFill>
                  <a:srgbClr val="008000"/>
                </a:solidFill>
                <a:latin typeface="Trebuchet MS" charset="0"/>
                <a:cs typeface="Trebuchet MS" charset="0"/>
              </a:rPr>
              <a:t> </a:t>
            </a:r>
            <a:r>
              <a:rPr lang="en-US" sz="1900" b="1" dirty="0" smtClean="0">
                <a:solidFill>
                  <a:srgbClr val="0000FF"/>
                </a:solidFill>
                <a:latin typeface="Trebuchet MS" charset="0"/>
                <a:cs typeface="Trebuchet MS" charset="0"/>
              </a:rPr>
              <a:t>Outputs &amp; Impact: </a:t>
            </a:r>
            <a:r>
              <a:rPr lang="en-US" sz="1900" dirty="0" smtClean="0">
                <a:latin typeface="Trebuchet MS" charset="0"/>
                <a:cs typeface="Trebuchet MS" charset="0"/>
              </a:rPr>
              <a:t>Who will be better off at the end of the project and why?</a:t>
            </a:r>
          </a:p>
          <a:p>
            <a:pPr marL="457200" indent="-457200" algn="ctr">
              <a:buClr>
                <a:srgbClr val="F40A27"/>
              </a:buClr>
            </a:pPr>
            <a:endParaRPr lang="en-US" sz="1900" dirty="0" smtClean="0">
              <a:latin typeface="Trebuchet MS" charset="0"/>
              <a:cs typeface="Trebuchet MS" charset="0"/>
            </a:endParaRPr>
          </a:p>
          <a:p>
            <a:pPr marL="457200" indent="-457200" algn="ctr">
              <a:buClr>
                <a:srgbClr val="F40A27"/>
              </a:buClr>
            </a:pPr>
            <a:r>
              <a:rPr lang="en-US" sz="1900" dirty="0">
                <a:solidFill>
                  <a:srgbClr val="008000"/>
                </a:solidFill>
                <a:latin typeface="Trebuchet MS" charset="0"/>
                <a:cs typeface="Trebuchet MS" charset="0"/>
              </a:rPr>
              <a:t> ● </a:t>
            </a:r>
            <a:r>
              <a:rPr lang="en-US" sz="1900" b="1" dirty="0">
                <a:solidFill>
                  <a:srgbClr val="008000"/>
                </a:solidFill>
                <a:latin typeface="Trebuchet MS" charset="0"/>
                <a:cs typeface="Trebuchet MS" charset="0"/>
              </a:rPr>
              <a:t> </a:t>
            </a:r>
            <a:r>
              <a:rPr lang="en-US" sz="1900" b="1" dirty="0" smtClean="0">
                <a:solidFill>
                  <a:srgbClr val="0000FF"/>
                </a:solidFill>
                <a:latin typeface="Trebuchet MS" charset="0"/>
                <a:cs typeface="Trebuchet MS" charset="0"/>
              </a:rPr>
              <a:t>Evaluation: </a:t>
            </a:r>
            <a:r>
              <a:rPr lang="en-US" sz="1900" dirty="0" smtClean="0">
                <a:latin typeface="Trebuchet MS" charset="0"/>
                <a:cs typeface="Trebuchet MS" charset="0"/>
              </a:rPr>
              <a:t>How can you test if the project is working?</a:t>
            </a:r>
          </a:p>
          <a:p>
            <a:pPr marL="457200" indent="-457200" algn="ctr">
              <a:buClr>
                <a:srgbClr val="F40A27"/>
              </a:buClr>
            </a:pPr>
            <a:r>
              <a:rPr lang="en-US" sz="1900" dirty="0">
                <a:solidFill>
                  <a:srgbClr val="008000"/>
                </a:solidFill>
                <a:latin typeface="Trebuchet MS" charset="0"/>
                <a:cs typeface="Trebuchet MS" charset="0"/>
              </a:rPr>
              <a:t> </a:t>
            </a:r>
            <a:endParaRPr lang="en-US" sz="1900" dirty="0" smtClean="0">
              <a:solidFill>
                <a:srgbClr val="008000"/>
              </a:solidFill>
              <a:latin typeface="Trebuchet MS" charset="0"/>
              <a:cs typeface="Trebuchet MS" charset="0"/>
            </a:endParaRPr>
          </a:p>
          <a:p>
            <a:pPr marL="457200" indent="-457200" algn="ctr">
              <a:buClr>
                <a:srgbClr val="F40A27"/>
              </a:buClr>
            </a:pPr>
            <a:r>
              <a:rPr lang="en-US" sz="1900" dirty="0" smtClean="0">
                <a:solidFill>
                  <a:srgbClr val="008000"/>
                </a:solidFill>
                <a:latin typeface="Trebuchet MS" charset="0"/>
                <a:cs typeface="Trebuchet MS" charset="0"/>
              </a:rPr>
              <a:t>● </a:t>
            </a:r>
            <a:r>
              <a:rPr lang="en-US" sz="1900" b="1" dirty="0" smtClean="0">
                <a:solidFill>
                  <a:srgbClr val="008000"/>
                </a:solidFill>
                <a:latin typeface="Trebuchet MS" charset="0"/>
                <a:cs typeface="Trebuchet MS" charset="0"/>
              </a:rPr>
              <a:t> </a:t>
            </a:r>
            <a:r>
              <a:rPr lang="en-US" sz="1900" b="1" dirty="0" smtClean="0">
                <a:solidFill>
                  <a:srgbClr val="0000FF"/>
                </a:solidFill>
                <a:latin typeface="Trebuchet MS" charset="0"/>
                <a:cs typeface="Trebuchet MS" charset="0"/>
              </a:rPr>
              <a:t>Budget: </a:t>
            </a:r>
            <a:r>
              <a:rPr lang="en-US" sz="1900" dirty="0" smtClean="0">
                <a:latin typeface="Trebuchet MS" charset="0"/>
                <a:cs typeface="Trebuchet MS" charset="0"/>
              </a:rPr>
              <a:t>How much will it cost?</a:t>
            </a:r>
            <a:r>
              <a:rPr lang="en-US" sz="1900" b="1" dirty="0" smtClean="0">
                <a:latin typeface="Trebuchet MS" charset="0"/>
                <a:cs typeface="Trebuchet MS" charset="0"/>
              </a:rPr>
              <a:t> </a:t>
            </a:r>
            <a:endParaRPr lang="en-US" sz="1900" dirty="0">
              <a:latin typeface="Trebuchet MS" charset="0"/>
              <a:cs typeface="Trebuchet MS" charset="0"/>
            </a:endParaRPr>
          </a:p>
          <a:p>
            <a:pPr marL="457200" indent="-457200" algn="ctr">
              <a:buClr>
                <a:srgbClr val="F40A27"/>
              </a:buClr>
            </a:pPr>
            <a:r>
              <a:rPr lang="en-US" sz="1900" b="1" dirty="0" smtClean="0">
                <a:latin typeface="Trebuchet MS" charset="0"/>
                <a:cs typeface="Trebuchet MS" charset="0"/>
              </a:rPr>
              <a:t> </a:t>
            </a:r>
            <a:endParaRPr lang="en-US" sz="1900" dirty="0">
              <a:latin typeface="Trebuchet MS" charset="0"/>
              <a:cs typeface="Trebuchet MS" charset="0"/>
            </a:endParaRPr>
          </a:p>
        </p:txBody>
      </p:sp>
      <p:sp>
        <p:nvSpPr>
          <p:cNvPr id="3" name="Rectangle 2"/>
          <p:cNvSpPr/>
          <p:nvPr/>
        </p:nvSpPr>
        <p:spPr>
          <a:xfrm>
            <a:off x="1115616" y="1628800"/>
            <a:ext cx="5904656" cy="461665"/>
          </a:xfrm>
          <a:prstGeom prst="rect">
            <a:avLst/>
          </a:prstGeom>
        </p:spPr>
        <p:txBody>
          <a:bodyPr wrap="square">
            <a:spAutoFit/>
          </a:bodyPr>
          <a:lstStyle/>
          <a:p>
            <a:pPr>
              <a:defRPr/>
            </a:pPr>
            <a:r>
              <a:rPr lang="en-GB" dirty="0" smtClean="0">
                <a:solidFill>
                  <a:srgbClr val="0000FF"/>
                </a:solidFill>
                <a:ea typeface="ＭＳ Ｐゴシック" charset="-128"/>
                <a:cs typeface="Times New Roman" charset="0"/>
              </a:rPr>
              <a:t> </a:t>
            </a:r>
            <a:endParaRPr lang="en-GB" dirty="0">
              <a:solidFill>
                <a:srgbClr val="0000FF"/>
              </a:solidFill>
              <a:ea typeface="ＭＳ Ｐゴシック" charset="-128"/>
              <a:cs typeface="Times New Roman" charset="0"/>
            </a:endParaRPr>
          </a:p>
        </p:txBody>
      </p:sp>
      <p:sp>
        <p:nvSpPr>
          <p:cNvPr id="11" name="Line 15"/>
          <p:cNvSpPr>
            <a:spLocks noChangeShapeType="1"/>
          </p:cNvSpPr>
          <p:nvPr/>
        </p:nvSpPr>
        <p:spPr bwMode="auto">
          <a:xfrm flipH="1">
            <a:off x="971600" y="1484784"/>
            <a:ext cx="1152128" cy="1800200"/>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3" name="Line 15"/>
          <p:cNvSpPr>
            <a:spLocks noChangeShapeType="1"/>
          </p:cNvSpPr>
          <p:nvPr/>
        </p:nvSpPr>
        <p:spPr bwMode="auto">
          <a:xfrm>
            <a:off x="2123728" y="1556792"/>
            <a:ext cx="1008112" cy="936104"/>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4" name="Line 15"/>
          <p:cNvSpPr>
            <a:spLocks noChangeShapeType="1"/>
          </p:cNvSpPr>
          <p:nvPr/>
        </p:nvSpPr>
        <p:spPr bwMode="auto">
          <a:xfrm>
            <a:off x="2123728" y="1484784"/>
            <a:ext cx="0" cy="2088232"/>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5" name="Line 15"/>
          <p:cNvSpPr>
            <a:spLocks noChangeShapeType="1"/>
          </p:cNvSpPr>
          <p:nvPr/>
        </p:nvSpPr>
        <p:spPr bwMode="auto">
          <a:xfrm>
            <a:off x="2123728" y="1484784"/>
            <a:ext cx="720080" cy="432048"/>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6" name="Line 15"/>
          <p:cNvSpPr>
            <a:spLocks noChangeShapeType="1"/>
          </p:cNvSpPr>
          <p:nvPr/>
        </p:nvSpPr>
        <p:spPr bwMode="auto">
          <a:xfrm flipH="1">
            <a:off x="1331640" y="1556792"/>
            <a:ext cx="792088" cy="2448272"/>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7" name="Line 15"/>
          <p:cNvSpPr>
            <a:spLocks noChangeShapeType="1"/>
          </p:cNvSpPr>
          <p:nvPr/>
        </p:nvSpPr>
        <p:spPr bwMode="auto">
          <a:xfrm>
            <a:off x="2123728" y="1556792"/>
            <a:ext cx="360040" cy="1368152"/>
          </a:xfrm>
          <a:prstGeom prst="line">
            <a:avLst/>
          </a:prstGeom>
          <a:noFill/>
          <a:ln w="28575">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Tree>
    <p:extLst>
      <p:ext uri="{BB962C8B-B14F-4D97-AF65-F5344CB8AC3E}">
        <p14:creationId xmlns:p14="http://schemas.microsoft.com/office/powerpoint/2010/main" val="903595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8"/>
          <p:cNvSpPr txBox="1">
            <a:spLocks noChangeArrowheads="1"/>
          </p:cNvSpPr>
          <p:nvPr/>
        </p:nvSpPr>
        <p:spPr bwMode="auto">
          <a:xfrm>
            <a:off x="1981200" y="350838"/>
            <a:ext cx="67818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b="1" i="1" dirty="0" smtClean="0">
                <a:solidFill>
                  <a:srgbClr val="FFFF00"/>
                </a:solidFill>
              </a:rPr>
              <a:t>Write to persuade = Writing with passion </a:t>
            </a:r>
            <a:endParaRPr lang="en-US" sz="1600" b="1" i="1" dirty="0">
              <a:solidFill>
                <a:srgbClr val="FFFF00"/>
              </a:solidFill>
            </a:endParaRPr>
          </a:p>
        </p:txBody>
      </p:sp>
      <p:sp>
        <p:nvSpPr>
          <p:cNvPr id="3074" name="Rectangle 9"/>
          <p:cNvSpPr>
            <a:spLocks noChangeArrowheads="1"/>
          </p:cNvSpPr>
          <p:nvPr/>
        </p:nvSpPr>
        <p:spPr bwMode="auto">
          <a:xfrm>
            <a:off x="4724400" y="2743200"/>
            <a:ext cx="184150" cy="925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pPr algn="ctr">
              <a:lnSpc>
                <a:spcPct val="120000"/>
              </a:lnSpc>
              <a:spcBef>
                <a:spcPct val="50000"/>
              </a:spcBef>
            </a:pPr>
            <a:endParaRPr lang="en-US" sz="2000" dirty="0"/>
          </a:p>
          <a:p>
            <a:pPr algn="ctr">
              <a:lnSpc>
                <a:spcPct val="120000"/>
              </a:lnSpc>
              <a:spcBef>
                <a:spcPct val="50000"/>
              </a:spcBef>
            </a:pPr>
            <a:endParaRPr lang="en-US" sz="1800" dirty="0"/>
          </a:p>
        </p:txBody>
      </p:sp>
      <p:sp>
        <p:nvSpPr>
          <p:cNvPr id="3075" name="Rectangle 10"/>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3076" name="Rectangle 11"/>
          <p:cNvSpPr>
            <a:spLocks noChangeArrowheads="1"/>
          </p:cNvSpPr>
          <p:nvPr/>
        </p:nvSpPr>
        <p:spPr bwMode="auto">
          <a:xfrm>
            <a:off x="7443788" y="6550025"/>
            <a:ext cx="295419"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a:solidFill>
                  <a:srgbClr val="0000FF"/>
                </a:solidFill>
              </a:rPr>
              <a:t>7</a:t>
            </a:r>
            <a:endParaRPr lang="en-US" sz="1400" b="1" dirty="0">
              <a:solidFill>
                <a:srgbClr val="0000FF"/>
              </a:solidFill>
            </a:endParaRPr>
          </a:p>
          <a:p>
            <a:endParaRPr lang="en-US" sz="1400" dirty="0"/>
          </a:p>
        </p:txBody>
      </p:sp>
      <p:sp>
        <p:nvSpPr>
          <p:cNvPr id="7" name="Text Box 19"/>
          <p:cNvSpPr txBox="1">
            <a:spLocks noChangeArrowheads="1"/>
          </p:cNvSpPr>
          <p:nvPr/>
        </p:nvSpPr>
        <p:spPr bwMode="auto">
          <a:xfrm>
            <a:off x="1763688" y="2060848"/>
            <a:ext cx="6533728"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Use Strong, emotive words</a:t>
            </a:r>
            <a:endParaRPr lang="en-US" sz="1600" dirty="0">
              <a:solidFill>
                <a:schemeClr val="bg1"/>
              </a:solidFill>
            </a:endParaRPr>
          </a:p>
        </p:txBody>
      </p:sp>
      <p:sp>
        <p:nvSpPr>
          <p:cNvPr id="10" name="Line 15"/>
          <p:cNvSpPr>
            <a:spLocks noChangeShapeType="1"/>
          </p:cNvSpPr>
          <p:nvPr/>
        </p:nvSpPr>
        <p:spPr bwMode="auto">
          <a:xfrm>
            <a:off x="1115616" y="2276872"/>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8" name="Rectangle 13"/>
          <p:cNvSpPr>
            <a:spLocks noChangeArrowheads="1"/>
          </p:cNvSpPr>
          <p:nvPr/>
        </p:nvSpPr>
        <p:spPr bwMode="auto">
          <a:xfrm>
            <a:off x="827585" y="2565400"/>
            <a:ext cx="8316416"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457200" indent="-457200" algn="ctr">
              <a:buClr>
                <a:srgbClr val="F40A27"/>
              </a:buClr>
              <a:buFont typeface="Wingdings" charset="0"/>
              <a:buNone/>
            </a:pPr>
            <a:endParaRPr lang="en-US" sz="1600" dirty="0">
              <a:solidFill>
                <a:schemeClr val="tx1"/>
              </a:solidFill>
            </a:endParaRPr>
          </a:p>
          <a:p>
            <a:pPr marL="457200" indent="-457200">
              <a:buClr>
                <a:srgbClr val="F40A27"/>
              </a:buClr>
              <a:buFont typeface="Wingdings" charset="0"/>
              <a:buNone/>
            </a:pPr>
            <a:endParaRPr lang="en-US" sz="1600" dirty="0">
              <a:solidFill>
                <a:schemeClr val="tx1"/>
              </a:solidFill>
            </a:endParaRPr>
          </a:p>
        </p:txBody>
      </p:sp>
      <p:sp>
        <p:nvSpPr>
          <p:cNvPr id="11" name="Text Box 19"/>
          <p:cNvSpPr txBox="1">
            <a:spLocks noChangeArrowheads="1"/>
          </p:cNvSpPr>
          <p:nvPr/>
        </p:nvSpPr>
        <p:spPr bwMode="auto">
          <a:xfrm>
            <a:off x="1763688" y="3284984"/>
            <a:ext cx="6533728"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Use short, sharp sentences to push your message</a:t>
            </a:r>
            <a:endParaRPr lang="en-US" sz="1600" dirty="0">
              <a:solidFill>
                <a:schemeClr val="bg1"/>
              </a:solidFill>
            </a:endParaRPr>
          </a:p>
        </p:txBody>
      </p:sp>
      <p:sp>
        <p:nvSpPr>
          <p:cNvPr id="12" name="Line 15"/>
          <p:cNvSpPr>
            <a:spLocks noChangeShapeType="1"/>
          </p:cNvSpPr>
          <p:nvPr/>
        </p:nvSpPr>
        <p:spPr bwMode="auto">
          <a:xfrm>
            <a:off x="1115616" y="3501008"/>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3" name="Text Box 19"/>
          <p:cNvSpPr txBox="1">
            <a:spLocks noChangeArrowheads="1"/>
          </p:cNvSpPr>
          <p:nvPr/>
        </p:nvSpPr>
        <p:spPr bwMode="auto">
          <a:xfrm>
            <a:off x="1763688" y="4581128"/>
            <a:ext cx="6533728"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Look for an arresting phrase or comparison</a:t>
            </a:r>
            <a:endParaRPr lang="en-US" sz="1600" dirty="0">
              <a:solidFill>
                <a:schemeClr val="bg1"/>
              </a:solidFill>
            </a:endParaRPr>
          </a:p>
        </p:txBody>
      </p:sp>
      <p:sp>
        <p:nvSpPr>
          <p:cNvPr id="14" name="Line 15"/>
          <p:cNvSpPr>
            <a:spLocks noChangeShapeType="1"/>
          </p:cNvSpPr>
          <p:nvPr/>
        </p:nvSpPr>
        <p:spPr bwMode="auto">
          <a:xfrm>
            <a:off x="1115616" y="4797152"/>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7" name="Text Box 19"/>
          <p:cNvSpPr txBox="1">
            <a:spLocks noChangeArrowheads="1"/>
          </p:cNvSpPr>
          <p:nvPr/>
        </p:nvSpPr>
        <p:spPr bwMode="auto">
          <a:xfrm>
            <a:off x="1691680" y="5805264"/>
            <a:ext cx="6533728" cy="400110"/>
          </a:xfrm>
          <a:prstGeom prst="rect">
            <a:avLst/>
          </a:prstGeom>
          <a:solidFill>
            <a:schemeClr val="tx1"/>
          </a:solidFill>
          <a:ln>
            <a:noFill/>
          </a:ln>
          <a:effectLst>
            <a:outerShdw dist="45791" dir="2021404" algn="ctr" rotWithShape="0">
              <a:srgbClr val="808080">
                <a:alpha val="79999"/>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square">
            <a:spAutoFit/>
          </a:bodyPr>
          <a:lstStyle>
            <a:lvl1pPr eaLnBrk="0" hangingPunct="0">
              <a:defRPr sz="2400">
                <a:solidFill>
                  <a:srgbClr val="F7F7F7"/>
                </a:solidFill>
                <a:latin typeface="Arial" charset="0"/>
                <a:ea typeface="ＭＳ Ｐゴシック" charset="0"/>
                <a:cs typeface="ＭＳ Ｐゴシック" charset="0"/>
              </a:defRPr>
            </a:lvl1pPr>
            <a:lvl2pPr marL="742950" indent="-285750" eaLnBrk="0" hangingPunct="0">
              <a:defRPr sz="2400">
                <a:solidFill>
                  <a:srgbClr val="F7F7F7"/>
                </a:solidFill>
                <a:latin typeface="Arial" charset="0"/>
                <a:ea typeface="ＭＳ Ｐゴシック" charset="0"/>
              </a:defRPr>
            </a:lvl2pPr>
            <a:lvl3pPr marL="1143000" indent="-228600" eaLnBrk="0" hangingPunct="0">
              <a:defRPr sz="2400">
                <a:solidFill>
                  <a:srgbClr val="F7F7F7"/>
                </a:solidFill>
                <a:latin typeface="Arial" charset="0"/>
                <a:ea typeface="ＭＳ Ｐゴシック" charset="0"/>
              </a:defRPr>
            </a:lvl3pPr>
            <a:lvl4pPr marL="1600200" indent="-228600" eaLnBrk="0" hangingPunct="0">
              <a:defRPr sz="2400">
                <a:solidFill>
                  <a:srgbClr val="F7F7F7"/>
                </a:solidFill>
                <a:latin typeface="Arial" charset="0"/>
                <a:ea typeface="ＭＳ Ｐゴシック" charset="0"/>
              </a:defRPr>
            </a:lvl4pPr>
            <a:lvl5pPr marL="2057400" indent="-228600" eaLnBrk="0" hangingPunct="0">
              <a:defRPr sz="2400">
                <a:solidFill>
                  <a:srgbClr val="F7F7F7"/>
                </a:solidFill>
                <a:latin typeface="Arial" charset="0"/>
                <a:ea typeface="ＭＳ Ｐゴシック" charset="0"/>
              </a:defRPr>
            </a:lvl5pPr>
            <a:lvl6pPr marL="2514600" indent="-228600" eaLnBrk="0" fontAlgn="base" hangingPunct="0">
              <a:spcBef>
                <a:spcPct val="0"/>
              </a:spcBef>
              <a:spcAft>
                <a:spcPct val="0"/>
              </a:spcAft>
              <a:defRPr sz="2400">
                <a:solidFill>
                  <a:srgbClr val="F7F7F7"/>
                </a:solidFill>
                <a:latin typeface="Arial" charset="0"/>
                <a:ea typeface="ＭＳ Ｐゴシック" charset="0"/>
              </a:defRPr>
            </a:lvl6pPr>
            <a:lvl7pPr marL="2971800" indent="-228600" eaLnBrk="0" fontAlgn="base" hangingPunct="0">
              <a:spcBef>
                <a:spcPct val="0"/>
              </a:spcBef>
              <a:spcAft>
                <a:spcPct val="0"/>
              </a:spcAft>
              <a:defRPr sz="2400">
                <a:solidFill>
                  <a:srgbClr val="F7F7F7"/>
                </a:solidFill>
                <a:latin typeface="Arial" charset="0"/>
                <a:ea typeface="ＭＳ Ｐゴシック" charset="0"/>
              </a:defRPr>
            </a:lvl7pPr>
            <a:lvl8pPr marL="3429000" indent="-228600" eaLnBrk="0" fontAlgn="base" hangingPunct="0">
              <a:spcBef>
                <a:spcPct val="0"/>
              </a:spcBef>
              <a:spcAft>
                <a:spcPct val="0"/>
              </a:spcAft>
              <a:defRPr sz="2400">
                <a:solidFill>
                  <a:srgbClr val="F7F7F7"/>
                </a:solidFill>
                <a:latin typeface="Arial" charset="0"/>
                <a:ea typeface="ＭＳ Ｐゴシック" charset="0"/>
              </a:defRPr>
            </a:lvl8pPr>
            <a:lvl9pPr marL="3886200" indent="-228600" eaLnBrk="0" fontAlgn="base" hangingPunct="0">
              <a:spcBef>
                <a:spcPct val="0"/>
              </a:spcBef>
              <a:spcAft>
                <a:spcPct val="0"/>
              </a:spcAft>
              <a:defRPr sz="2400">
                <a:solidFill>
                  <a:srgbClr val="F7F7F7"/>
                </a:solidFill>
                <a:latin typeface="Arial" charset="0"/>
                <a:ea typeface="ＭＳ Ｐゴシック" charset="0"/>
              </a:defRPr>
            </a:lvl9pPr>
          </a:lstStyle>
          <a:p>
            <a:pPr algn="ctr" eaLnBrk="1" hangingPunct="1">
              <a:spcBef>
                <a:spcPct val="50000"/>
              </a:spcBef>
            </a:pPr>
            <a:r>
              <a:rPr lang="en-US" sz="2000" dirty="0" smtClean="0">
                <a:solidFill>
                  <a:schemeClr val="bg1"/>
                </a:solidFill>
              </a:rPr>
              <a:t>Be as brief as possible</a:t>
            </a:r>
            <a:endParaRPr lang="en-US" sz="1600" dirty="0">
              <a:solidFill>
                <a:schemeClr val="bg1"/>
              </a:solidFill>
            </a:endParaRPr>
          </a:p>
        </p:txBody>
      </p:sp>
      <p:sp>
        <p:nvSpPr>
          <p:cNvPr id="19" name="Line 15"/>
          <p:cNvSpPr>
            <a:spLocks noChangeShapeType="1"/>
          </p:cNvSpPr>
          <p:nvPr/>
        </p:nvSpPr>
        <p:spPr bwMode="auto">
          <a:xfrm>
            <a:off x="1115616" y="6021288"/>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2" name="TextBox 1"/>
          <p:cNvSpPr txBox="1"/>
          <p:nvPr/>
        </p:nvSpPr>
        <p:spPr>
          <a:xfrm>
            <a:off x="971600" y="1052736"/>
            <a:ext cx="7848872" cy="830997"/>
          </a:xfrm>
          <a:prstGeom prst="rect">
            <a:avLst/>
          </a:prstGeom>
          <a:noFill/>
        </p:spPr>
        <p:txBody>
          <a:bodyPr wrap="square" rtlCol="0">
            <a:spAutoFit/>
          </a:bodyPr>
          <a:lstStyle/>
          <a:p>
            <a:pPr algn="ctr"/>
            <a:r>
              <a:rPr lang="en-US" b="1" dirty="0" smtClean="0">
                <a:solidFill>
                  <a:srgbClr val="0000FF"/>
                </a:solidFill>
              </a:rPr>
              <a:t>4 Ways to allow the love of your subject </a:t>
            </a:r>
          </a:p>
          <a:p>
            <a:pPr algn="ctr"/>
            <a:r>
              <a:rPr lang="en-US" b="1" dirty="0" smtClean="0">
                <a:solidFill>
                  <a:srgbClr val="0000FF"/>
                </a:solidFill>
              </a:rPr>
              <a:t>and urgency of the problem come out in your writing</a:t>
            </a:r>
            <a:endParaRPr lang="en-US" b="1" dirty="0">
              <a:solidFill>
                <a:srgbClr val="0000FF"/>
              </a:solidFill>
            </a:endParaRPr>
          </a:p>
        </p:txBody>
      </p:sp>
    </p:spTree>
    <p:extLst>
      <p:ext uri="{BB962C8B-B14F-4D97-AF65-F5344CB8AC3E}">
        <p14:creationId xmlns:p14="http://schemas.microsoft.com/office/powerpoint/2010/main" val="1082867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ChangeArrowheads="1"/>
          </p:cNvSpPr>
          <p:nvPr/>
        </p:nvSpPr>
        <p:spPr bwMode="auto">
          <a:xfrm>
            <a:off x="6884988" y="6423025"/>
            <a:ext cx="184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dirty="0"/>
          </a:p>
        </p:txBody>
      </p:sp>
      <p:sp>
        <p:nvSpPr>
          <p:cNvPr id="19458" name="Rectangle 5"/>
          <p:cNvSpPr>
            <a:spLocks noChangeArrowheads="1"/>
          </p:cNvSpPr>
          <p:nvPr/>
        </p:nvSpPr>
        <p:spPr bwMode="auto">
          <a:xfrm>
            <a:off x="7924800" y="6553200"/>
            <a:ext cx="29541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b="1" i="1" dirty="0">
                <a:solidFill>
                  <a:srgbClr val="0000FF"/>
                </a:solidFill>
              </a:rPr>
              <a:t>8</a:t>
            </a:r>
            <a:endParaRPr lang="en-US" sz="1400" b="1" dirty="0">
              <a:solidFill>
                <a:srgbClr val="0000FF"/>
              </a:solidFill>
            </a:endParaRPr>
          </a:p>
        </p:txBody>
      </p:sp>
      <p:sp>
        <p:nvSpPr>
          <p:cNvPr id="19459" name="Text Box 8"/>
          <p:cNvSpPr txBox="1">
            <a:spLocks noChangeArrowheads="1"/>
          </p:cNvSpPr>
          <p:nvPr/>
        </p:nvSpPr>
        <p:spPr bwMode="auto">
          <a:xfrm>
            <a:off x="1763713" y="350838"/>
            <a:ext cx="699928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spcBef>
                <a:spcPct val="50000"/>
              </a:spcBef>
            </a:pPr>
            <a:r>
              <a:rPr lang="en-US" b="1" i="1" dirty="0" smtClean="0">
                <a:solidFill>
                  <a:srgbClr val="DFF00E"/>
                </a:solidFill>
              </a:rPr>
              <a:t>Two (2) essentials in writing to persuade  </a:t>
            </a:r>
            <a:endParaRPr lang="en-US" sz="1600" b="1" i="1" dirty="0">
              <a:solidFill>
                <a:srgbClr val="DFF00E"/>
              </a:solidFill>
            </a:endParaRPr>
          </a:p>
        </p:txBody>
      </p:sp>
      <p:sp>
        <p:nvSpPr>
          <p:cNvPr id="6" name="Text Box 19"/>
          <p:cNvSpPr txBox="1">
            <a:spLocks noChangeArrowheads="1"/>
          </p:cNvSpPr>
          <p:nvPr/>
        </p:nvSpPr>
        <p:spPr bwMode="auto">
          <a:xfrm>
            <a:off x="1691680" y="1628800"/>
            <a:ext cx="6480720" cy="415498"/>
          </a:xfrm>
          <a:prstGeom prst="rect">
            <a:avLst/>
          </a:prstGeom>
          <a:solidFill>
            <a:schemeClr val="tx1"/>
          </a:solidFill>
          <a:ln w="12700">
            <a:noFill/>
            <a:miter lim="800000"/>
            <a:headEnd/>
            <a:tailEnd/>
          </a:ln>
          <a:effectLst>
            <a:outerShdw dist="45791" dir="2021404" algn="ctr" rotWithShape="0">
              <a:srgbClr val="808080">
                <a:alpha val="79999"/>
              </a:srgbClr>
            </a:outerShdw>
          </a:effectLst>
        </p:spPr>
        <p:txBody>
          <a:bodyPr wrap="square">
            <a:spAutoFit/>
          </a:bodyPr>
          <a:lstStyle/>
          <a:p>
            <a:pPr algn="ctr">
              <a:spcBef>
                <a:spcPct val="50000"/>
              </a:spcBef>
              <a:defRPr/>
            </a:pPr>
            <a:r>
              <a:rPr lang="en-US" sz="2000" dirty="0">
                <a:solidFill>
                  <a:schemeClr val="bg1"/>
                </a:solidFill>
              </a:rPr>
              <a:t>●</a:t>
            </a:r>
            <a:r>
              <a:rPr lang="en-US" sz="2100" dirty="0" smtClean="0">
                <a:solidFill>
                  <a:schemeClr val="bg1"/>
                </a:solidFill>
                <a:ea typeface="ＭＳ Ｐゴシック" charset="-128"/>
                <a:cs typeface="+mn-cs"/>
              </a:rPr>
              <a:t> Write to appeal to the Self-Interest of Your Reader</a:t>
            </a:r>
            <a:endParaRPr lang="en-US" sz="2100" dirty="0">
              <a:solidFill>
                <a:schemeClr val="bg1"/>
              </a:solidFill>
              <a:ea typeface="ＭＳ Ｐゴシック" charset="-128"/>
              <a:cs typeface="+mn-cs"/>
            </a:endParaRPr>
          </a:p>
        </p:txBody>
      </p:sp>
      <p:sp>
        <p:nvSpPr>
          <p:cNvPr id="19461" name="Rectangle 1"/>
          <p:cNvSpPr>
            <a:spLocks noChangeArrowheads="1"/>
          </p:cNvSpPr>
          <p:nvPr/>
        </p:nvSpPr>
        <p:spPr bwMode="auto">
          <a:xfrm>
            <a:off x="827584" y="2348880"/>
            <a:ext cx="8064375" cy="6924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100" dirty="0" smtClean="0">
                <a:solidFill>
                  <a:srgbClr val="800000"/>
                </a:solidFill>
              </a:rPr>
              <a:t>	</a:t>
            </a:r>
            <a:r>
              <a:rPr lang="en-US" sz="1800" dirty="0" smtClean="0">
                <a:solidFill>
                  <a:srgbClr val="0000FF"/>
                </a:solidFill>
              </a:rPr>
              <a:t>● </a:t>
            </a:r>
            <a:r>
              <a:rPr lang="en-GB" sz="1800" dirty="0" smtClean="0">
                <a:solidFill>
                  <a:srgbClr val="800000"/>
                </a:solidFill>
              </a:rPr>
              <a:t>Find out as much as you can about your funder </a:t>
            </a:r>
            <a:r>
              <a:rPr lang="en-GB" sz="1800" b="1" dirty="0" smtClean="0">
                <a:solidFill>
                  <a:srgbClr val="800000"/>
                </a:solidFill>
              </a:rPr>
              <a:t>before you write</a:t>
            </a:r>
            <a:r>
              <a:rPr lang="en-GB" sz="1800" dirty="0" smtClean="0">
                <a:solidFill>
                  <a:srgbClr val="0000FF"/>
                </a:solidFill>
              </a:rPr>
              <a:t>		</a:t>
            </a:r>
          </a:p>
        </p:txBody>
      </p:sp>
      <p:sp>
        <p:nvSpPr>
          <p:cNvPr id="9" name="Line 15"/>
          <p:cNvSpPr>
            <a:spLocks noChangeShapeType="1"/>
          </p:cNvSpPr>
          <p:nvPr/>
        </p:nvSpPr>
        <p:spPr bwMode="auto">
          <a:xfrm>
            <a:off x="1259632" y="2564904"/>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1" name="Line 15"/>
          <p:cNvSpPr>
            <a:spLocks noChangeShapeType="1"/>
          </p:cNvSpPr>
          <p:nvPr/>
        </p:nvSpPr>
        <p:spPr bwMode="auto">
          <a:xfrm>
            <a:off x="1332186" y="5085184"/>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2" name="Line 15"/>
          <p:cNvSpPr>
            <a:spLocks noChangeShapeType="1"/>
          </p:cNvSpPr>
          <p:nvPr/>
        </p:nvSpPr>
        <p:spPr bwMode="auto">
          <a:xfrm>
            <a:off x="1332186" y="5589240"/>
            <a:ext cx="431502" cy="174"/>
          </a:xfrm>
          <a:prstGeom prst="line">
            <a:avLst/>
          </a:prstGeom>
          <a:noFill/>
          <a:ln w="76200" cmpd="tri">
            <a:solidFill>
              <a:srgbClr val="FF0000"/>
            </a:solidFill>
            <a:round/>
            <a:headEnd/>
            <a:tailEnd type="triangle" w="med" len="med"/>
          </a:ln>
          <a:extLst>
            <a:ext uri="{909E8E84-426E-40dd-AFC4-6F175D3DCCD1}">
              <a14:hiddenFill xmlns="" xmlns:a14="http://schemas.microsoft.com/office/drawing/2010/main">
                <a:noFill/>
              </a14:hiddenFill>
            </a:ext>
          </a:extLst>
        </p:spPr>
        <p:txBody>
          <a:bodyPr/>
          <a:lstStyle/>
          <a:p>
            <a:endParaRPr lang="en-US" dirty="0"/>
          </a:p>
        </p:txBody>
      </p:sp>
      <p:sp>
        <p:nvSpPr>
          <p:cNvPr id="14" name="Line 2"/>
          <p:cNvSpPr>
            <a:spLocks noChangeShapeType="1"/>
          </p:cNvSpPr>
          <p:nvPr/>
        </p:nvSpPr>
        <p:spPr bwMode="auto">
          <a:xfrm flipV="1">
            <a:off x="1043608" y="3284984"/>
            <a:ext cx="7632700" cy="142875"/>
          </a:xfrm>
          <a:prstGeom prst="line">
            <a:avLst/>
          </a:prstGeom>
          <a:noFill/>
          <a:ln w="57150" cmpd="sng" algn="ctr">
            <a:solidFill>
              <a:srgbClr val="FF6600"/>
            </a:solidFill>
            <a:round/>
            <a:headEnd/>
            <a:tailEnd type="stealth" w="med" len="med"/>
          </a:ln>
          <a:effectLst>
            <a:outerShdw dist="23000" dir="5400000" rotWithShape="0">
              <a:srgbClr val="808080">
                <a:alpha val="34999"/>
              </a:srgbClr>
            </a:outerShdw>
          </a:effectLst>
        </p:spPr>
        <p:txBody>
          <a:bodyPr/>
          <a:lstStyle/>
          <a:p>
            <a:pPr>
              <a:defRPr/>
            </a:pPr>
            <a:endParaRPr lang="en-US" dirty="0">
              <a:ea typeface="ＭＳ Ｐゴシック" pitchFamily="-32" charset="-128"/>
              <a:cs typeface="+mn-cs"/>
            </a:endParaRPr>
          </a:p>
        </p:txBody>
      </p:sp>
      <p:sp>
        <p:nvSpPr>
          <p:cNvPr id="2" name="Rectangle 1"/>
          <p:cNvSpPr/>
          <p:nvPr/>
        </p:nvSpPr>
        <p:spPr>
          <a:xfrm>
            <a:off x="1259632" y="4797152"/>
            <a:ext cx="7128792" cy="974626"/>
          </a:xfrm>
          <a:prstGeom prst="rect">
            <a:avLst/>
          </a:prstGeom>
        </p:spPr>
        <p:txBody>
          <a:bodyPr wrap="square">
            <a:spAutoFit/>
          </a:bodyPr>
          <a:lstStyle/>
          <a:p>
            <a:pPr lvl="1">
              <a:lnSpc>
                <a:spcPct val="120000"/>
              </a:lnSpc>
              <a:spcBef>
                <a:spcPct val="50000"/>
              </a:spcBef>
            </a:pPr>
            <a:r>
              <a:rPr lang="en-US" sz="2000" dirty="0">
                <a:solidFill>
                  <a:srgbClr val="0000FF"/>
                </a:solidFill>
              </a:rPr>
              <a:t>●</a:t>
            </a:r>
            <a:r>
              <a:rPr lang="en-US" sz="2000" dirty="0">
                <a:solidFill>
                  <a:srgbClr val="008000"/>
                </a:solidFill>
              </a:rPr>
              <a:t> </a:t>
            </a:r>
            <a:r>
              <a:rPr lang="en-GB" sz="2000" dirty="0" smtClean="0">
                <a:solidFill>
                  <a:srgbClr val="800000"/>
                </a:solidFill>
              </a:rPr>
              <a:t>Let the interest of you subject glow and flow</a:t>
            </a:r>
          </a:p>
          <a:p>
            <a:pPr lvl="1">
              <a:lnSpc>
                <a:spcPct val="120000"/>
              </a:lnSpc>
              <a:spcBef>
                <a:spcPct val="50000"/>
              </a:spcBef>
            </a:pPr>
            <a:r>
              <a:rPr lang="en-US" sz="2000" dirty="0">
                <a:solidFill>
                  <a:srgbClr val="0000FF"/>
                </a:solidFill>
              </a:rPr>
              <a:t>●</a:t>
            </a:r>
            <a:r>
              <a:rPr lang="en-US" sz="2000" dirty="0">
                <a:solidFill>
                  <a:srgbClr val="008000"/>
                </a:solidFill>
              </a:rPr>
              <a:t> </a:t>
            </a:r>
            <a:r>
              <a:rPr lang="en-GB" sz="2000" dirty="0" smtClean="0">
                <a:solidFill>
                  <a:srgbClr val="800000"/>
                </a:solidFill>
              </a:rPr>
              <a:t>Write with your heart</a:t>
            </a:r>
          </a:p>
        </p:txBody>
      </p:sp>
      <p:sp>
        <p:nvSpPr>
          <p:cNvPr id="13" name="Text Box 19"/>
          <p:cNvSpPr txBox="1">
            <a:spLocks noChangeArrowheads="1"/>
          </p:cNvSpPr>
          <p:nvPr/>
        </p:nvSpPr>
        <p:spPr bwMode="auto">
          <a:xfrm>
            <a:off x="1619672" y="4005064"/>
            <a:ext cx="6480720" cy="415498"/>
          </a:xfrm>
          <a:prstGeom prst="rect">
            <a:avLst/>
          </a:prstGeom>
          <a:solidFill>
            <a:schemeClr val="tx1"/>
          </a:solidFill>
          <a:ln w="12700">
            <a:noFill/>
            <a:miter lim="800000"/>
            <a:headEnd/>
            <a:tailEnd/>
          </a:ln>
          <a:effectLst>
            <a:outerShdw dist="45791" dir="2021404" algn="ctr" rotWithShape="0">
              <a:srgbClr val="808080">
                <a:alpha val="79999"/>
              </a:srgbClr>
            </a:outerShdw>
          </a:effectLst>
        </p:spPr>
        <p:txBody>
          <a:bodyPr wrap="square">
            <a:spAutoFit/>
          </a:bodyPr>
          <a:lstStyle/>
          <a:p>
            <a:pPr algn="ctr">
              <a:spcBef>
                <a:spcPct val="50000"/>
              </a:spcBef>
              <a:defRPr/>
            </a:pPr>
            <a:r>
              <a:rPr lang="en-US" sz="2000" dirty="0">
                <a:solidFill>
                  <a:schemeClr val="bg1"/>
                </a:solidFill>
              </a:rPr>
              <a:t>●</a:t>
            </a:r>
            <a:r>
              <a:rPr lang="en-US" sz="2100" dirty="0" smtClean="0">
                <a:solidFill>
                  <a:schemeClr val="bg1"/>
                </a:solidFill>
                <a:ea typeface="ＭＳ Ｐゴシック" charset="-128"/>
                <a:cs typeface="+mn-cs"/>
              </a:rPr>
              <a:t> Write with Passion</a:t>
            </a:r>
            <a:endParaRPr lang="en-US" sz="2100" dirty="0">
              <a:solidFill>
                <a:schemeClr val="bg1"/>
              </a:solidFill>
              <a:ea typeface="ＭＳ Ｐゴシック" charset="-128"/>
              <a:cs typeface="+mn-cs"/>
            </a:endParaRPr>
          </a:p>
        </p:txBody>
      </p:sp>
    </p:spTree>
    <p:extLst>
      <p:ext uri="{BB962C8B-B14F-4D97-AF65-F5344CB8AC3E}">
        <p14:creationId xmlns:p14="http://schemas.microsoft.com/office/powerpoint/2010/main" val="1186515619"/>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Renee HD:Applications:Microsoft Office 2004:Templates:Presentations:Designs:Blank Presentation</Template>
  <TotalTime>3729</TotalTime>
  <Words>1270</Words>
  <Application>Microsoft Macintosh PowerPoint</Application>
  <PresentationFormat>On-screen Show (4:3)</PresentationFormat>
  <Paragraphs>252</Paragraphs>
  <Slides>25</Slides>
  <Notes>12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Calibri</vt:lpstr>
      <vt:lpstr>Century Gothic</vt:lpstr>
      <vt:lpstr>Chalkduster</vt:lpstr>
      <vt:lpstr>Helvetica</vt:lpstr>
      <vt:lpstr>Lucida Sans</vt:lpstr>
      <vt:lpstr>ＭＳ Ｐゴシック</vt:lpstr>
      <vt:lpstr>Papyrus</vt:lpstr>
      <vt:lpstr>Tahoma</vt:lpstr>
      <vt:lpstr>Times New Roman</vt:lpstr>
      <vt:lpstr>Trebuchet MS</vt:lpstr>
      <vt:lpstr>TrebuchetMS</vt:lpstr>
      <vt:lpstr>Wingdings</vt:lpstr>
      <vt:lpstr>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18</vt:lpstr>
    </vt:vector>
  </TitlesOfParts>
  <Company>Irene Ogendo</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Irene Ogendo</dc:creator>
  <cp:lastModifiedBy>Microsoft Office User</cp:lastModifiedBy>
  <cp:revision>418</cp:revision>
  <dcterms:created xsi:type="dcterms:W3CDTF">2014-03-13T04:36:09Z</dcterms:created>
  <dcterms:modified xsi:type="dcterms:W3CDTF">2016-09-15T06:35:24Z</dcterms:modified>
</cp:coreProperties>
</file>