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66" r:id="rId2"/>
    <p:sldId id="368" r:id="rId3"/>
    <p:sldId id="357" r:id="rId4"/>
    <p:sldId id="358" r:id="rId5"/>
    <p:sldId id="367" r:id="rId6"/>
    <p:sldId id="359" r:id="rId7"/>
    <p:sldId id="360" r:id="rId8"/>
    <p:sldId id="353" r:id="rId9"/>
    <p:sldId id="356" r:id="rId10"/>
    <p:sldId id="345" r:id="rId11"/>
    <p:sldId id="346" r:id="rId12"/>
    <p:sldId id="350" r:id="rId13"/>
    <p:sldId id="354" r:id="rId14"/>
    <p:sldId id="365" r:id="rId15"/>
    <p:sldId id="363" r:id="rId16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306" y="5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-2814" y="-102"/>
      </p:cViewPr>
      <p:guideLst>
        <p:guide orient="horz" pos="3127"/>
        <p:guide pos="2141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2C4536E-9904-4818-90FE-BBD201C68AC9}" type="datetimeFigureOut">
              <a:rPr lang="en-US"/>
              <a:pPr>
                <a:defRPr/>
              </a:pPr>
              <a:t>9/15/2016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468B3D9-87E3-4AF8-AA61-92594EFE5F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B424B77-FE23-408A-884D-73798CB3BE21}" type="datetimeFigureOut">
              <a:rPr lang="en-US"/>
              <a:pPr>
                <a:defRPr/>
              </a:pPr>
              <a:t>9/15/2016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04863" y="744538"/>
            <a:ext cx="4960937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C744CBD-1A17-41B4-AD7C-CE20C0D783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 userDrawn="1"/>
        </p:nvGrpSpPr>
        <p:grpSpPr bwMode="auto">
          <a:xfrm>
            <a:off x="228600" y="5181600"/>
            <a:ext cx="8723313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2" y="4499677"/>
              <a:ext cx="4295218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hidden">
            <a:xfrm>
              <a:off x="-308537" y="4319028"/>
              <a:ext cx="8280252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5" y="4334834"/>
              <a:ext cx="8164230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4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304800"/>
            <a:ext cx="1066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04800" y="6019800"/>
            <a:ext cx="8686800" cy="365125"/>
          </a:xfrm>
        </p:spPr>
        <p:txBody>
          <a:bodyPr/>
          <a:lstStyle>
            <a:lvl1pPr>
              <a:defRPr sz="1400" b="1"/>
            </a:lvl1pPr>
          </a:lstStyle>
          <a:p>
            <a:pPr>
              <a:defRPr/>
            </a:pPr>
            <a:r>
              <a:rPr lang="en-US"/>
              <a:t>University of Nairobi                                 ISO 9001:2008       </a:t>
            </a:r>
            <a:fld id="{ED3607D5-5A12-4C18-AE81-164B3DEC1827}" type="slidenum">
              <a:rPr lang="en-US"/>
              <a:pPr>
                <a:defRPr/>
              </a:pPr>
              <a:t>‹#›</a:t>
            </a:fld>
            <a:r>
              <a:rPr lang="en-US"/>
              <a:t>	 Certified 		http://www.uonbi.ac.ke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University of Nairobi                                 ISO 9001:2008       </a:t>
            </a:r>
            <a:fld id="{6D49AF82-5632-4FD8-BF91-23C48C5FB7E4}" type="slidenum">
              <a:rPr lang="en-US"/>
              <a:pPr>
                <a:defRPr/>
              </a:pPr>
              <a:t>‹#›</a:t>
            </a:fld>
            <a:r>
              <a:rPr lang="en-US"/>
              <a:t>	 Certified 		http://www.uonbi.ac.ke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 useBgFill="1">
          <p:nvSpPr>
            <p:cNvPr id="10" name="Freeform 25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304800"/>
            <a:ext cx="990600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2" descr="Fountain 17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810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University of Nairobi                                 ISO 9001:2008       </a:t>
            </a:r>
            <a:fld id="{5874941F-93CB-4FF9-94F9-0D81DDA0ACEF}" type="slidenum">
              <a:rPr lang="en-US"/>
              <a:pPr>
                <a:defRPr/>
              </a:pPr>
              <a:t>‹#›</a:t>
            </a:fld>
            <a:r>
              <a:rPr lang="en-US"/>
              <a:t>	 Certified 		http://www.uonbi.ac.ke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Fountain 17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810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28600" y="304800"/>
            <a:ext cx="7543800" cy="12525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69875" y="6172200"/>
            <a:ext cx="8797925" cy="365125"/>
          </a:xfrm>
        </p:spPr>
        <p:txBody>
          <a:bodyPr/>
          <a:lstStyle>
            <a:lvl1pPr>
              <a:defRPr sz="1400" b="1"/>
            </a:lvl1pPr>
          </a:lstStyle>
          <a:p>
            <a:pPr>
              <a:defRPr/>
            </a:pPr>
            <a:r>
              <a:rPr lang="en-US"/>
              <a:t>University of Nairobi                                 ISO 9001:2008       </a:t>
            </a:r>
            <a:fld id="{B0C93741-DFEC-4EC3-BCF7-36ECBA4E31F9}" type="slidenum">
              <a:rPr lang="en-US"/>
              <a:pPr>
                <a:defRPr/>
              </a:pPr>
              <a:t>‹#›</a:t>
            </a:fld>
            <a:r>
              <a:rPr lang="en-US"/>
              <a:t>	 Certified 		http://www.uonbi.ac.ke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304800"/>
            <a:ext cx="99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81000" y="6172200"/>
            <a:ext cx="84931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University of Nairobi                                 ISO 9001:2008       </a:t>
            </a:r>
            <a:fld id="{5E9A7EC1-EEAA-408A-8B19-FFF6B59FD6C8}" type="slidenum">
              <a:rPr lang="en-US"/>
              <a:pPr>
                <a:defRPr/>
              </a:pPr>
              <a:t>‹#›</a:t>
            </a:fld>
            <a:r>
              <a:rPr lang="en-US"/>
              <a:t>	 Certified 		http://www.uonbi.ac.ke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Fountain 17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810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University of Nairobi                                 ISO 9001:2008       </a:t>
            </a:r>
            <a:fld id="{70587F19-0BAB-4740-B362-FBFA4563CB1E}" type="slidenum">
              <a:rPr lang="en-US"/>
              <a:pPr>
                <a:defRPr/>
              </a:pPr>
              <a:t>‹#›</a:t>
            </a:fld>
            <a:r>
              <a:rPr lang="en-US"/>
              <a:t>	 Certified 		http://www.uonbi.ac.ke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University of Nairobi                                 ISO 9001:2008       </a:t>
            </a:r>
            <a:fld id="{795476F2-039E-493F-B3BC-22D409D6A872}" type="slidenum">
              <a:rPr lang="en-US"/>
              <a:pPr>
                <a:defRPr/>
              </a:pPr>
              <a:t>‹#›</a:t>
            </a:fld>
            <a:r>
              <a:rPr lang="en-US"/>
              <a:t>	 Certified 		http://www.uonbi.ac.ke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University of Nairobi                                 ISO 9001:2008       </a:t>
            </a:r>
            <a:fld id="{A8E60B9A-FD26-4072-A0FE-41D0B34FC240}" type="slidenum">
              <a:rPr lang="en-US"/>
              <a:pPr>
                <a:defRPr/>
              </a:pPr>
              <a:t>‹#›</a:t>
            </a:fld>
            <a:r>
              <a:rPr lang="en-US"/>
              <a:t>	 Certified 		http://www.uonbi.ac.ke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" name="Group 1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" name="Freeform 4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 useBgFill="1">
          <p:nvSpPr>
            <p:cNvPr id="8" name="Freeform 25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306388"/>
            <a:ext cx="914400" cy="98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2" descr="Fountain 17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810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University of Nairobi                                 ISO 9001:2008       </a:t>
            </a:r>
            <a:fld id="{0DBB3F26-3C34-4861-88AC-E35C80BFDE59}" type="slidenum">
              <a:rPr lang="en-US"/>
              <a:pPr>
                <a:defRPr/>
              </a:pPr>
              <a:t>‹#›</a:t>
            </a:fld>
            <a:r>
              <a:rPr lang="en-US"/>
              <a:t>	 Certified 		http://www.uonbi.ac.ke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 useBgFill="1">
          <p:nvSpPr>
            <p:cNvPr id="11" name="Freeform 25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48600" y="381000"/>
            <a:ext cx="990600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2" descr="Fountain 17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810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193675" y="6249988"/>
            <a:ext cx="84169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University of Nairobi                                 ISO 9001:2008       </a:t>
            </a:r>
            <a:fld id="{D6B607B7-1642-4B0A-9390-23EB55184575}" type="slidenum">
              <a:rPr lang="en-US"/>
              <a:pPr>
                <a:defRPr/>
              </a:pPr>
              <a:t>‹#›</a:t>
            </a:fld>
            <a:r>
              <a:rPr lang="en-US"/>
              <a:t>	 Certified 		http://www.uonbi.ac.ke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15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905000"/>
            <a:ext cx="1143000" cy="129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193675" y="6249988"/>
            <a:ext cx="8569325" cy="365125"/>
          </a:xfrm>
        </p:spPr>
        <p:txBody>
          <a:bodyPr/>
          <a:lstStyle>
            <a:lvl1pPr>
              <a:defRPr sz="1400" b="1"/>
            </a:lvl1pPr>
          </a:lstStyle>
          <a:p>
            <a:pPr>
              <a:defRPr/>
            </a:pPr>
            <a:r>
              <a:rPr lang="en-US"/>
              <a:t>University of Nairobi                                 ISO 9001:2008       </a:t>
            </a:r>
            <a:fld id="{4FEABED6-9AFA-4418-8143-0C4A9A432961}" type="slidenum">
              <a:rPr lang="en-US"/>
              <a:pPr>
                <a:defRPr/>
              </a:pPr>
              <a:t>‹#›</a:t>
            </a:fld>
            <a:r>
              <a:rPr lang="en-US"/>
              <a:t>	 Certified 		http://www.uonbi.ac.ke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2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172200"/>
            <a:ext cx="84931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1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University of Nairobi                                 ISO 9001:2008       </a:t>
            </a:r>
            <a:fld id="{5732891D-F5FB-4220-859D-E0209B7FC290}" type="slidenum">
              <a:rPr lang="en-US"/>
              <a:pPr>
                <a:defRPr/>
              </a:pPr>
              <a:t>‹#›</a:t>
            </a:fld>
            <a:r>
              <a:rPr lang="en-US"/>
              <a:t>	 Certified 		http://www.uonbi.ac.ke</a:t>
            </a:r>
            <a:endParaRPr lang="en-US" dirty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031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772400" y="457200"/>
            <a:ext cx="838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12" descr="Fountain 17.JPG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81000" y="3810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07" r:id="rId5"/>
    <p:sldLayoutId id="2147483808" r:id="rId6"/>
    <p:sldLayoutId id="2147483814" r:id="rId7"/>
    <p:sldLayoutId id="2147483815" r:id="rId8"/>
    <p:sldLayoutId id="2147483816" r:id="rId9"/>
    <p:sldLayoutId id="2147483809" r:id="rId10"/>
    <p:sldLayoutId id="2147483817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1"/>
          <p:cNvSpPr>
            <a:spLocks noGrp="1"/>
          </p:cNvSpPr>
          <p:nvPr>
            <p:ph idx="1"/>
          </p:nvPr>
        </p:nvSpPr>
        <p:spPr>
          <a:xfrm>
            <a:off x="1447800" y="990600"/>
            <a:ext cx="6400800" cy="5181600"/>
          </a:xfrm>
        </p:spPr>
        <p:txBody>
          <a:bodyPr/>
          <a:lstStyle/>
          <a:p>
            <a:pPr algn="ctr">
              <a:buNone/>
            </a:pPr>
            <a:r>
              <a:rPr lang="en-US" dirty="0" smtClean="0"/>
              <a:t>Integrating research, innovation and technology into the university education for national </a:t>
            </a:r>
            <a:r>
              <a:rPr lang="en-US" dirty="0" smtClean="0"/>
              <a:t>development.</a:t>
            </a:r>
          </a:p>
          <a:p>
            <a:pPr algn="ctr">
              <a:buNone/>
            </a:pPr>
            <a:r>
              <a:rPr lang="en-US" dirty="0" smtClean="0"/>
              <a:t>by</a:t>
            </a:r>
          </a:p>
          <a:p>
            <a:pPr algn="ctr">
              <a:buNone/>
            </a:pPr>
            <a:r>
              <a:rPr lang="en-US" dirty="0" smtClean="0"/>
              <a:t>Prof Lucy W. </a:t>
            </a:r>
            <a:r>
              <a:rPr lang="en-US" dirty="0" err="1" smtClean="0"/>
              <a:t>Irungu</a:t>
            </a:r>
            <a:endParaRPr lang="en-US" dirty="0" smtClean="0"/>
          </a:p>
          <a:p>
            <a:pPr algn="ctr">
              <a:buNone/>
            </a:pPr>
            <a:r>
              <a:rPr lang="en-US" dirty="0" smtClean="0"/>
              <a:t>Deputy Vice-Chancellor </a:t>
            </a:r>
          </a:p>
          <a:p>
            <a:pPr algn="ctr">
              <a:buNone/>
            </a:pPr>
            <a:r>
              <a:rPr lang="en-US" dirty="0" smtClean="0"/>
              <a:t>(Research, Production &amp; Extension)</a:t>
            </a:r>
          </a:p>
          <a:p>
            <a:pPr algn="ctr">
              <a:buNone/>
            </a:pPr>
            <a:r>
              <a:rPr lang="en-US" dirty="0" smtClean="0"/>
              <a:t>University of Nairobi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err="1" smtClean="0"/>
              <a:t>Machakos</a:t>
            </a:r>
            <a:r>
              <a:rPr lang="en-US" dirty="0" smtClean="0"/>
              <a:t> University College </a:t>
            </a:r>
          </a:p>
          <a:p>
            <a:pPr algn="ctr">
              <a:buNone/>
            </a:pPr>
            <a:r>
              <a:rPr lang="en-US" dirty="0" smtClean="0"/>
              <a:t>15-16 September, 2016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10243" name="Title 2"/>
          <p:cNvSpPr>
            <a:spLocks noGrp="1"/>
          </p:cNvSpPr>
          <p:nvPr>
            <p:ph type="title"/>
          </p:nvPr>
        </p:nvSpPr>
        <p:spPr>
          <a:xfrm>
            <a:off x="1447800" y="304800"/>
            <a:ext cx="6324600" cy="533400"/>
          </a:xfrm>
        </p:spPr>
        <p:txBody>
          <a:bodyPr/>
          <a:lstStyle/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University of Nairobi </a:t>
            </a:r>
            <a:r>
              <a:rPr lang="en-US" dirty="0" smtClean="0"/>
              <a:t>				</a:t>
            </a:r>
            <a:fld id="{01138CFD-5C74-40EC-9F46-A66FA9A83041}" type="slidenum">
              <a:rPr lang="en-US" smtClean="0"/>
              <a:pPr>
                <a:defRPr/>
              </a:pPr>
              <a:t>1</a:t>
            </a:fld>
            <a:r>
              <a:rPr lang="en-US" dirty="0" smtClean="0"/>
              <a:t> </a:t>
            </a:r>
            <a:r>
              <a:rPr lang="en-US" dirty="0"/>
              <a:t>		http://www.uonbi.ac.ke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1538" y="1295400"/>
            <a:ext cx="7408862" cy="4830763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sz="2200" dirty="0" smtClean="0"/>
              <a:t>Involve stakeholders </a:t>
            </a:r>
            <a:r>
              <a:rPr lang="en-US" sz="2200" dirty="0" smtClean="0"/>
              <a:t>from conceptualization/</a:t>
            </a:r>
            <a:r>
              <a:rPr lang="en-US" sz="2200" dirty="0" smtClean="0"/>
              <a:t>planning </a:t>
            </a:r>
            <a:r>
              <a:rPr lang="en-US" sz="2200" dirty="0" smtClean="0"/>
              <a:t>stage </a:t>
            </a:r>
            <a:r>
              <a:rPr lang="en-US" sz="2200" dirty="0" smtClean="0"/>
              <a:t>of </a:t>
            </a:r>
            <a:r>
              <a:rPr lang="en-US" sz="2200" dirty="0" smtClean="0"/>
              <a:t>research </a:t>
            </a:r>
            <a:r>
              <a:rPr lang="en-US" sz="2200" dirty="0" smtClean="0"/>
              <a:t>with potential to impact </a:t>
            </a:r>
            <a:r>
              <a:rPr lang="en-US" sz="2200" dirty="0" smtClean="0"/>
              <a:t>on the society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Ethical conduct of research, including observing confidentiality of information relating to participants, and other legal requirements 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Ethical approvals, and adherence to relevant regulatory processes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Clear and accurate records of procedures followed, approvals granted, etc (research notebook)Data management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Effective management  and access to research facilities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Grant management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Publication practice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304801"/>
            <a:ext cx="7543800" cy="1066800"/>
          </a:xfrm>
        </p:spPr>
        <p:txBody>
          <a:bodyPr/>
          <a:lstStyle/>
          <a:p>
            <a:r>
              <a:rPr lang="en-US" dirty="0" smtClean="0"/>
              <a:t>Research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University of Nairobi                                 ISO 9001:2008       </a:t>
            </a:r>
            <a:fld id="{B0C93741-DFEC-4EC3-BCF7-36ECBA4E31F9}" type="slidenum">
              <a:rPr lang="en-US" smtClean="0"/>
              <a:pPr>
                <a:defRPr/>
              </a:pPr>
              <a:t>10</a:t>
            </a:fld>
            <a:r>
              <a:rPr lang="en-US" dirty="0" smtClean="0"/>
              <a:t>	 Certified 		http://www.uonbi.ac.ke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1538" y="1371600"/>
            <a:ext cx="7408862" cy="4754563"/>
          </a:xfrm>
        </p:spPr>
        <p:txBody>
          <a:bodyPr/>
          <a:lstStyle/>
          <a:p>
            <a:r>
              <a:rPr lang="en-US" dirty="0" smtClean="0"/>
              <a:t>The modern university encourages </a:t>
            </a:r>
            <a:r>
              <a:rPr lang="en-US" dirty="0" smtClean="0"/>
              <a:t>transformative and innovative research and </a:t>
            </a:r>
            <a:r>
              <a:rPr lang="en-US" dirty="0" smtClean="0"/>
              <a:t>training through;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IP </a:t>
            </a:r>
            <a:r>
              <a:rPr lang="en-US" dirty="0" smtClean="0"/>
              <a:t>rights protection framework and regime effectively in place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An enabling </a:t>
            </a:r>
            <a:r>
              <a:rPr lang="en-US" dirty="0" smtClean="0"/>
              <a:t>environment for Commercialization of innovations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An enabling environment for technology and enterprise Incubation 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Procedure of reviewing work for potential IP prior to publication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Ensure awareness of these procedures and </a:t>
            </a:r>
            <a:r>
              <a:rPr lang="en-US" dirty="0" smtClean="0"/>
              <a:t>framework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Innovation and IP rights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Nairobi                                 ISO 9001:2008       </a:t>
            </a:r>
            <a:fld id="{B0C93741-DFEC-4EC3-BCF7-36ECBA4E31F9}" type="slidenum">
              <a:rPr lang="en-US" smtClean="0"/>
              <a:pPr>
                <a:defRPr/>
              </a:pPr>
              <a:t>11</a:t>
            </a:fld>
            <a:r>
              <a:rPr lang="en-US" smtClean="0"/>
              <a:t>	 Certified 		http://www.uonbi.ac.ke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1538" y="1219200"/>
            <a:ext cx="7408862" cy="4906963"/>
          </a:xfrm>
        </p:spPr>
        <p:txBody>
          <a:bodyPr/>
          <a:lstStyle/>
          <a:p>
            <a:pPr>
              <a:buNone/>
            </a:pPr>
            <a:r>
              <a:rPr lang="en-US" sz="2000" dirty="0" smtClean="0"/>
              <a:t>The modern university must be committed </a:t>
            </a:r>
            <a:r>
              <a:rPr lang="en-US" sz="2000" dirty="0" smtClean="0"/>
              <a:t>to;</a:t>
            </a:r>
          </a:p>
          <a:p>
            <a:pPr>
              <a:buNone/>
            </a:pPr>
            <a:endParaRPr lang="en-US" sz="2000" dirty="0" smtClean="0"/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Providing </a:t>
            </a:r>
            <a:r>
              <a:rPr lang="en-US" sz="2000" dirty="0" smtClean="0"/>
              <a:t>access to information and knowledge to the public, including relevant research data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Stimulating </a:t>
            </a:r>
            <a:r>
              <a:rPr lang="en-US" sz="2000" dirty="0" smtClean="0"/>
              <a:t>growth of innovation and creation, and application of new knowledge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Encouraging </a:t>
            </a:r>
            <a:r>
              <a:rPr lang="en-US" sz="2000" dirty="0" smtClean="0"/>
              <a:t>openness in sharing, reporting and discussing research outputs with </a:t>
            </a:r>
            <a:r>
              <a:rPr lang="en-US" sz="2000" dirty="0" smtClean="0"/>
              <a:t>stakeholders and the various publics</a:t>
            </a:r>
            <a:endParaRPr lang="en-US" sz="2000" dirty="0" smtClean="0"/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Promoting </a:t>
            </a:r>
            <a:r>
              <a:rPr lang="en-US" sz="2000" dirty="0" smtClean="0"/>
              <a:t>high standard of management of research outputs to enhance impact of research on society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Establishing </a:t>
            </a:r>
            <a:r>
              <a:rPr lang="en-US" sz="2000" dirty="0" smtClean="0"/>
              <a:t>mechanisms and structures that encourage openness and collaboration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Keeping any </a:t>
            </a:r>
            <a:r>
              <a:rPr lang="en-US" sz="2000" dirty="0" smtClean="0"/>
              <a:t>delay of publications due to IP rights protection at </a:t>
            </a:r>
            <a:r>
              <a:rPr lang="en-US" sz="2000" dirty="0" smtClean="0"/>
              <a:t>minimum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6800" y="304801"/>
            <a:ext cx="6705600" cy="1143000"/>
          </a:xfrm>
        </p:spPr>
        <p:txBody>
          <a:bodyPr/>
          <a:lstStyle/>
          <a:p>
            <a:r>
              <a:rPr lang="en-US" dirty="0" smtClean="0"/>
              <a:t>Dissemination/Openness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University of Nairobi                                 ISO 9001:2008       </a:t>
            </a:r>
            <a:fld id="{B0C93741-DFEC-4EC3-BCF7-36ECBA4E31F9}" type="slidenum">
              <a:rPr lang="en-US" smtClean="0"/>
              <a:pPr>
                <a:defRPr/>
              </a:pPr>
              <a:t>12</a:t>
            </a:fld>
            <a:r>
              <a:rPr lang="en-US" dirty="0" smtClean="0"/>
              <a:t>	 Certified 		http://www.uonbi.ac.ke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1538" y="1981200"/>
            <a:ext cx="7408862" cy="4191000"/>
          </a:xfrm>
        </p:spPr>
        <p:txBody>
          <a:bodyPr/>
          <a:lstStyle/>
          <a:p>
            <a:pPr>
              <a:buNone/>
            </a:pPr>
            <a:r>
              <a:rPr lang="en-US" sz="2000" dirty="0" smtClean="0"/>
              <a:t>To integrate research and innovation the modern university must;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Ensure pursuit </a:t>
            </a:r>
            <a:r>
              <a:rPr lang="en-US" sz="2000" dirty="0" smtClean="0"/>
              <a:t>of scholarly activity in an open, honest and responsible manner 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Provide research and learning environment that fosters qualities of independent scholarly judgment, critical judgment, academic integrity and ethical sensitivity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Thus intellectual contribution of others must be properly acknowledged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Establish a framework for deterring plagiarism, falsification of results and conflict of interest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Integrity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Nairobi                                 ISO 9001:2008       </a:t>
            </a:r>
            <a:fld id="{B0C93741-DFEC-4EC3-BCF7-36ECBA4E31F9}" type="slidenum">
              <a:rPr lang="en-US" smtClean="0"/>
              <a:pPr>
                <a:defRPr/>
              </a:pPr>
              <a:t>13</a:t>
            </a:fld>
            <a:r>
              <a:rPr lang="en-US" smtClean="0"/>
              <a:t>	 Certified 		http://www.uonbi.ac.ke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1538" y="1524000"/>
            <a:ext cx="7408862" cy="46021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Therefore to </a:t>
            </a:r>
            <a:r>
              <a:rPr lang="en-US" dirty="0" smtClean="0"/>
              <a:t>integrate research, innovation and technology into university training, </a:t>
            </a:r>
            <a:r>
              <a:rPr lang="en-US" dirty="0" smtClean="0"/>
              <a:t>there must be;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A good education syste</a:t>
            </a:r>
            <a:r>
              <a:rPr lang="en-US" dirty="0" smtClean="0"/>
              <a:t>m</a:t>
            </a:r>
            <a:r>
              <a:rPr lang="en-US" dirty="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Strong market driven </a:t>
            </a:r>
            <a:r>
              <a:rPr lang="en-US" dirty="0" err="1" smtClean="0"/>
              <a:t>programmes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Conducive and interactive environment between universities, industry and policymakers that can catalyze social and economic </a:t>
            </a:r>
            <a:r>
              <a:rPr lang="en-US" dirty="0" err="1" smtClean="0"/>
              <a:t>devt</a:t>
            </a:r>
            <a:r>
              <a:rPr lang="en-US" dirty="0" smtClean="0"/>
              <a:t>. (support appl. &amp; commercialization)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Adequate capital/financial investment to support research and </a:t>
            </a:r>
            <a:r>
              <a:rPr lang="en-US" dirty="0" smtClean="0"/>
              <a:t>innovation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A sound policy framework that supports the creation, acquisition and deployment of knowledge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04800"/>
            <a:ext cx="6934200" cy="1295400"/>
          </a:xfrm>
        </p:spPr>
        <p:txBody>
          <a:bodyPr/>
          <a:lstStyle/>
          <a:p>
            <a:r>
              <a:rPr lang="en-US" sz="4000" dirty="0" smtClean="0"/>
              <a:t>Conclusion</a:t>
            </a:r>
            <a:endParaRPr lang="en-US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Nairobi                                 ISO 9001:2008       </a:t>
            </a:r>
            <a:fld id="{B0C93741-DFEC-4EC3-BCF7-36ECBA4E31F9}" type="slidenum">
              <a:rPr lang="en-US" smtClean="0"/>
              <a:pPr>
                <a:defRPr/>
              </a:pPr>
              <a:t>14</a:t>
            </a:fld>
            <a:r>
              <a:rPr lang="en-US" smtClean="0"/>
              <a:t>	 Certified 		http://www.uonbi.ac.ke</a:t>
            </a: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1538" y="1828800"/>
            <a:ext cx="7408862" cy="4297363"/>
          </a:xfrm>
        </p:spPr>
        <p:txBody>
          <a:bodyPr/>
          <a:lstStyle/>
          <a:p>
            <a:pPr algn="ctr">
              <a:buNone/>
            </a:pPr>
            <a:r>
              <a:rPr lang="en-US" sz="4400" b="1" dirty="0" smtClean="0"/>
              <a:t>Thank you </a:t>
            </a:r>
          </a:p>
          <a:p>
            <a:pPr>
              <a:buNone/>
            </a:pPr>
            <a:endParaRPr lang="en-US" b="1" u="sng" dirty="0" smtClean="0"/>
          </a:p>
          <a:p>
            <a:pPr>
              <a:buNone/>
            </a:pPr>
            <a:r>
              <a:rPr lang="en-US" b="1" u="sng" dirty="0" smtClean="0"/>
              <a:t>Contact:</a:t>
            </a:r>
          </a:p>
          <a:p>
            <a:pPr>
              <a:buNone/>
            </a:pPr>
            <a:r>
              <a:rPr lang="en-US" b="1" dirty="0" smtClean="0"/>
              <a:t>Office of the Deputy Vice-Chancellor </a:t>
            </a:r>
          </a:p>
          <a:p>
            <a:pPr>
              <a:buNone/>
            </a:pPr>
            <a:r>
              <a:rPr lang="en-US" b="1" dirty="0" smtClean="0"/>
              <a:t>(Research Production and Extension)</a:t>
            </a:r>
          </a:p>
          <a:p>
            <a:pPr>
              <a:buNone/>
            </a:pPr>
            <a:r>
              <a:rPr lang="en-US" b="1" dirty="0" smtClean="0"/>
              <a:t>Central Administration  Block, 3</a:t>
            </a:r>
            <a:r>
              <a:rPr lang="en-US" b="1" baseline="30000" dirty="0" smtClean="0"/>
              <a:t>rd</a:t>
            </a:r>
            <a:r>
              <a:rPr lang="en-US" b="1" dirty="0" smtClean="0"/>
              <a:t> Floor Room 302</a:t>
            </a:r>
          </a:p>
          <a:p>
            <a:pPr>
              <a:buNone/>
            </a:pPr>
            <a:r>
              <a:rPr lang="en-US" b="1" dirty="0" smtClean="0"/>
              <a:t>Tel: 318262 Ext 28711 or 2315416 (DL)</a:t>
            </a:r>
          </a:p>
          <a:p>
            <a:pPr>
              <a:buNone/>
            </a:pPr>
            <a:r>
              <a:rPr lang="en-US" b="1" dirty="0" smtClean="0"/>
              <a:t>E-mail: dvcrpe@uonbi.ac.ke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Nairobi                                 ISO 9001:2008       </a:t>
            </a:r>
            <a:fld id="{B0C93741-DFEC-4EC3-BCF7-36ECBA4E31F9}" type="slidenum">
              <a:rPr lang="en-US" smtClean="0"/>
              <a:pPr>
                <a:defRPr/>
              </a:pPr>
              <a:t>15</a:t>
            </a:fld>
            <a:r>
              <a:rPr lang="en-US" smtClean="0"/>
              <a:t>	 Certified 		http://www.uonbi.ac.ke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1538" y="1981200"/>
            <a:ext cx="7408862" cy="4144963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Background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Evolution of the role of universities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The role of universities in national development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Integrating research and </a:t>
            </a:r>
            <a:r>
              <a:rPr lang="en-US" dirty="0" smtClean="0"/>
              <a:t>innovation in </a:t>
            </a:r>
            <a:r>
              <a:rPr lang="en-US" dirty="0" smtClean="0"/>
              <a:t>university education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Conclusion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Presentation Outline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Nairobi                                 ISO 9001:2008       </a:t>
            </a:r>
            <a:fld id="{B0C93741-DFEC-4EC3-BCF7-36ECBA4E31F9}" type="slidenum">
              <a:rPr lang="en-US" smtClean="0"/>
              <a:pPr>
                <a:defRPr/>
              </a:pPr>
              <a:t>2</a:t>
            </a:fld>
            <a:r>
              <a:rPr lang="en-US" smtClean="0"/>
              <a:t>	 Certified 		http://www.uonbi.ac.ke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1538" y="1828800"/>
            <a:ext cx="7408862" cy="4297363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“Education is the most powerful weapon in alleviating poverty, elevating economic growth, producing skilled human resource, creating a healthy enlightened social environment and creating self sufficient nations”. (</a:t>
            </a:r>
            <a:r>
              <a:rPr lang="en-US" dirty="0" err="1" smtClean="0"/>
              <a:t>Malik</a:t>
            </a:r>
            <a:r>
              <a:rPr lang="en-US" dirty="0" smtClean="0"/>
              <a:t> , 2014)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Universities have had a paradigm shift from traditional teaching and learning to building communities, economies and leadership, through imparting knowledge and undertaking cutting edge research aimed at addressing societal challenges.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43000" y="304801"/>
            <a:ext cx="6629400" cy="1219200"/>
          </a:xfrm>
        </p:spPr>
        <p:txBody>
          <a:bodyPr/>
          <a:lstStyle/>
          <a:p>
            <a:r>
              <a:rPr lang="en-US" dirty="0" smtClean="0"/>
              <a:t>Background - I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Nairobi                                 ISO 9001:2008       </a:t>
            </a:r>
            <a:fld id="{B0C93741-DFEC-4EC3-BCF7-36ECBA4E31F9}" type="slidenum">
              <a:rPr lang="en-US" smtClean="0"/>
              <a:pPr>
                <a:defRPr/>
              </a:pPr>
              <a:t>3</a:t>
            </a:fld>
            <a:r>
              <a:rPr lang="en-US" smtClean="0"/>
              <a:t>	 Certified 		http://www.uonbi.ac.ke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1538" y="1524000"/>
            <a:ext cx="7408862" cy="4602163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As such, universities now deliberately strive to becoming intellectually agile, innovative and relevant </a:t>
            </a:r>
            <a:r>
              <a:rPr lang="en-US" dirty="0" smtClean="0"/>
              <a:t>to societal needs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The old formulas of ivory towers are now being discarded and universities are opening up to work with </a:t>
            </a:r>
            <a:r>
              <a:rPr lang="en-US" dirty="0" smtClean="0"/>
              <a:t>governments/development  </a:t>
            </a:r>
            <a:r>
              <a:rPr lang="en-US" dirty="0" smtClean="0"/>
              <a:t>agencies, industries and communities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Therefore, quality education should help lay a solid foundation for national development through research, innovation and engagement with communities/stakeholders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95400" y="304801"/>
            <a:ext cx="6477000" cy="1143000"/>
          </a:xfrm>
        </p:spPr>
        <p:txBody>
          <a:bodyPr/>
          <a:lstStyle/>
          <a:p>
            <a:r>
              <a:rPr lang="en-US" dirty="0" smtClean="0"/>
              <a:t>Background - II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Nairobi                                 ISO 9001:2008       </a:t>
            </a:r>
            <a:fld id="{B0C93741-DFEC-4EC3-BCF7-36ECBA4E31F9}" type="slidenum">
              <a:rPr lang="en-US" smtClean="0"/>
              <a:pPr>
                <a:defRPr/>
              </a:pPr>
              <a:t>4</a:t>
            </a:fld>
            <a:r>
              <a:rPr lang="en-US" smtClean="0"/>
              <a:t>	 Certified 		http://www.uonbi.ac.ke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304800"/>
            <a:ext cx="7239000" cy="1371599"/>
          </a:xfrm>
        </p:spPr>
        <p:txBody>
          <a:bodyPr/>
          <a:lstStyle/>
          <a:p>
            <a:r>
              <a:rPr lang="en-US" sz="4000" dirty="0" smtClean="0"/>
              <a:t>Evolution of the role of universities (</a:t>
            </a:r>
            <a:r>
              <a:rPr lang="en-US" sz="1800" dirty="0" smtClean="0"/>
              <a:t>Adapted from </a:t>
            </a:r>
            <a:r>
              <a:rPr lang="en-US" sz="1800" dirty="0" err="1" smtClean="0"/>
              <a:t>Youtie</a:t>
            </a:r>
            <a:r>
              <a:rPr lang="en-US" sz="1800" dirty="0" smtClean="0"/>
              <a:t> and </a:t>
            </a:r>
            <a:r>
              <a:rPr lang="en-US" sz="1800" dirty="0" err="1" smtClean="0"/>
              <a:t>Shapira</a:t>
            </a:r>
            <a:r>
              <a:rPr lang="en-US" sz="1800" dirty="0" smtClean="0"/>
              <a:t>, 2008</a:t>
            </a:r>
            <a:r>
              <a:rPr lang="en-US" sz="4000" dirty="0" smtClean="0"/>
              <a:t>)</a:t>
            </a:r>
            <a:endParaRPr lang="en-US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Nairobi                                 ISO 9001:2008       </a:t>
            </a:r>
            <a:fld id="{B0C93741-DFEC-4EC3-BCF7-36ECBA4E31F9}" type="slidenum">
              <a:rPr lang="en-US" smtClean="0"/>
              <a:pPr>
                <a:defRPr/>
              </a:pPr>
              <a:t>5</a:t>
            </a:fld>
            <a:r>
              <a:rPr lang="en-US" smtClean="0"/>
              <a:t>	 Certified 		http://www.uonbi.ac.ke</a:t>
            </a:r>
            <a:endParaRPr lang="en-US"/>
          </a:p>
        </p:txBody>
      </p:sp>
      <p:grpSp>
        <p:nvGrpSpPr>
          <p:cNvPr id="22530" name="Group 2"/>
          <p:cNvGrpSpPr>
            <a:grpSpLocks noGrp="1"/>
          </p:cNvGrpSpPr>
          <p:nvPr>
            <p:ph idx="1"/>
          </p:nvPr>
        </p:nvGrpSpPr>
        <p:grpSpPr bwMode="auto">
          <a:xfrm>
            <a:off x="761738" y="1981200"/>
            <a:ext cx="7485324" cy="3657600"/>
            <a:chOff x="1565" y="1652"/>
            <a:chExt cx="6559" cy="2691"/>
          </a:xfrm>
        </p:grpSpPr>
        <p:sp>
          <p:nvSpPr>
            <p:cNvPr id="22531" name="Rectangle 3"/>
            <p:cNvSpPr>
              <a:spLocks noChangeArrowheads="1"/>
            </p:cNvSpPr>
            <p:nvPr/>
          </p:nvSpPr>
          <p:spPr bwMode="auto">
            <a:xfrm>
              <a:off x="1565" y="1652"/>
              <a:ext cx="1776" cy="2691"/>
            </a:xfrm>
            <a:prstGeom prst="rect">
              <a:avLst/>
            </a:prstGeom>
            <a:solidFill>
              <a:srgbClr val="FFFFFF"/>
            </a:solidFill>
            <a:ln w="63500" cmpd="thickThin">
              <a:solidFill>
                <a:srgbClr val="4F81BD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Traditional university: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Role</a:t>
              </a: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: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Accumulators of Knowledge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sz="1200" dirty="0" smtClean="0">
                <a:latin typeface="Calibri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sz="1200" dirty="0" smtClean="0">
                <a:latin typeface="Calibri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Economic context: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-Elitist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-</a:t>
              </a: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Operates separate from society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32" name="Rectangle 4"/>
            <p:cNvSpPr>
              <a:spLocks noChangeArrowheads="1"/>
            </p:cNvSpPr>
            <p:nvPr/>
          </p:nvSpPr>
          <p:spPr bwMode="auto">
            <a:xfrm>
              <a:off x="6360" y="1652"/>
              <a:ext cx="1764" cy="2691"/>
            </a:xfrm>
            <a:prstGeom prst="rect">
              <a:avLst/>
            </a:prstGeom>
            <a:solidFill>
              <a:srgbClr val="FFFFFF"/>
            </a:solidFill>
            <a:ln w="63500" cmpd="thickThin">
              <a:solidFill>
                <a:srgbClr val="4F81BD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The </a:t>
              </a:r>
              <a:r>
                <a:rPr kumimoji="0" lang="en-US" sz="1100" b="0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21</a:t>
              </a:r>
              <a:r>
                <a:rPr kumimoji="0" lang="en-US" sz="1100" b="0" i="0" u="sng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st</a:t>
              </a:r>
              <a:r>
                <a:rPr kumimoji="0" lang="en-US" sz="1100" b="0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century/modern </a:t>
              </a:r>
              <a:r>
                <a:rPr kumimoji="0" lang="en-US" sz="1100" b="0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university: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Role: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Knowledge</a:t>
              </a: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-</a:t>
              </a: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Hubs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Mission: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-Animate indigenous </a:t>
              </a:r>
              <a:r>
                <a:rPr kumimoji="0" lang="en-US" sz="11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devt</a:t>
              </a: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.,</a:t>
              </a:r>
              <a:r>
                <a:rPr kumimoji="0" lang="en-US" sz="11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new capabilities &amp; innovation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sz="1100" dirty="0" smtClean="0">
                <a:latin typeface="Calibri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Economic context: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-</a:t>
              </a: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Actively seeks to foster interactions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-Links research with </a:t>
              </a:r>
              <a:r>
                <a:rPr kumimoji="0" lang="en-US" sz="11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appls</a:t>
              </a: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/commercialization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-Catalyzes social and econ. </a:t>
              </a:r>
              <a:r>
                <a:rPr kumimoji="0" lang="en-US" sz="11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devt</a:t>
              </a:r>
              <a:endPara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33" name="Rectangle 5"/>
            <p:cNvSpPr>
              <a:spLocks noChangeArrowheads="1"/>
            </p:cNvSpPr>
            <p:nvPr/>
          </p:nvSpPr>
          <p:spPr bwMode="auto">
            <a:xfrm>
              <a:off x="3835" y="1652"/>
              <a:ext cx="1968" cy="2691"/>
            </a:xfrm>
            <a:prstGeom prst="rect">
              <a:avLst/>
            </a:prstGeom>
            <a:solidFill>
              <a:srgbClr val="FFFFFF"/>
            </a:solidFill>
            <a:ln w="63500" cmpd="thickThin">
              <a:solidFill>
                <a:srgbClr val="4F81BD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The 19</a:t>
              </a:r>
              <a:r>
                <a:rPr kumimoji="0" lang="en-US" sz="1100" b="0" i="0" u="sng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th</a:t>
              </a:r>
              <a:r>
                <a:rPr kumimoji="0" lang="en-US" sz="1100" b="0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century university: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Role</a:t>
              </a: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: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Knowledge factory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Mission: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-</a:t>
              </a: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Conducting research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-</a:t>
              </a: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Training in Technical disciplines</a:t>
              </a:r>
              <a:endPara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sz="1100" dirty="0" smtClean="0">
                <a:latin typeface="Calibri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Economic Context: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Industrial mass production - Supplier of inputs (students and research funding) and outputs (employees and research papers</a:t>
              </a: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)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2534" name="AutoShape 6"/>
            <p:cNvCxnSpPr>
              <a:cxnSpLocks noChangeShapeType="1"/>
            </p:cNvCxnSpPr>
            <p:nvPr/>
          </p:nvCxnSpPr>
          <p:spPr bwMode="auto">
            <a:xfrm>
              <a:off x="3348" y="2043"/>
              <a:ext cx="487" cy="1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2535" name="AutoShape 7"/>
            <p:cNvCxnSpPr>
              <a:cxnSpLocks noChangeShapeType="1"/>
            </p:cNvCxnSpPr>
            <p:nvPr/>
          </p:nvCxnSpPr>
          <p:spPr bwMode="auto">
            <a:xfrm>
              <a:off x="5839" y="2060"/>
              <a:ext cx="48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1538" y="1905000"/>
            <a:ext cx="7408862" cy="42211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What therefore is the role of </a:t>
            </a:r>
            <a:r>
              <a:rPr lang="en-US" dirty="0" smtClean="0"/>
              <a:t>the modern university </a:t>
            </a:r>
            <a:r>
              <a:rPr lang="en-US" dirty="0" smtClean="0"/>
              <a:t>in national development?</a:t>
            </a:r>
          </a:p>
          <a:p>
            <a:pPr marL="760413" lvl="1" indent="-457200">
              <a:buFont typeface="+mj-lt"/>
              <a:buAutoNum type="arabicPeriod"/>
            </a:pPr>
            <a:r>
              <a:rPr lang="en-US" sz="2400" dirty="0" smtClean="0"/>
              <a:t>Generation and creation of Knowledge</a:t>
            </a:r>
          </a:p>
          <a:p>
            <a:pPr marL="760413" lvl="1" indent="-457200">
              <a:buFont typeface="+mj-lt"/>
              <a:buAutoNum type="arabicPeriod"/>
            </a:pPr>
            <a:r>
              <a:rPr lang="en-US" sz="2400" dirty="0" smtClean="0"/>
              <a:t>Capacity building by imparting the knowledge</a:t>
            </a:r>
          </a:p>
          <a:p>
            <a:pPr marL="760413" lvl="1" indent="-457200">
              <a:buFont typeface="+mj-lt"/>
              <a:buAutoNum type="arabicPeriod"/>
            </a:pPr>
            <a:r>
              <a:rPr lang="en-US" sz="2400" dirty="0" smtClean="0"/>
              <a:t>Providing solutions to societal problems through research, innovation and technology transfer</a:t>
            </a:r>
          </a:p>
          <a:p>
            <a:pPr marL="760413" lvl="1" indent="-457200">
              <a:buFont typeface="+mj-lt"/>
              <a:buAutoNum type="arabicPeriod"/>
            </a:pPr>
            <a:r>
              <a:rPr lang="en-US" sz="2400" dirty="0" smtClean="0"/>
              <a:t>Engaging with the community with new relevant knowledge/technology, and</a:t>
            </a:r>
          </a:p>
          <a:p>
            <a:pPr marL="760413" lvl="1" indent="-457200">
              <a:buFont typeface="+mj-lt"/>
              <a:buAutoNum type="arabicPeriod"/>
            </a:pPr>
            <a:r>
              <a:rPr lang="en-US" sz="2400" dirty="0" smtClean="0"/>
              <a:t>Driving social cohesion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304800"/>
            <a:ext cx="7010400" cy="1447800"/>
          </a:xfrm>
        </p:spPr>
        <p:txBody>
          <a:bodyPr/>
          <a:lstStyle/>
          <a:p>
            <a:r>
              <a:rPr lang="en-US" sz="4000" dirty="0" smtClean="0"/>
              <a:t>The role of </a:t>
            </a:r>
            <a:r>
              <a:rPr lang="en-US" sz="4000" dirty="0" smtClean="0"/>
              <a:t>modern universities </a:t>
            </a:r>
            <a:r>
              <a:rPr lang="en-US" sz="4000" dirty="0" smtClean="0"/>
              <a:t>in national development …</a:t>
            </a:r>
            <a:endParaRPr lang="en-US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Nairobi                                 ISO 9001:2008       </a:t>
            </a:r>
            <a:fld id="{B0C93741-DFEC-4EC3-BCF7-36ECBA4E31F9}" type="slidenum">
              <a:rPr lang="en-US" smtClean="0"/>
              <a:pPr>
                <a:defRPr/>
              </a:pPr>
              <a:t>6</a:t>
            </a:fld>
            <a:r>
              <a:rPr lang="en-US" smtClean="0"/>
              <a:t>	 Certified 		http://www.uonbi.ac.ke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1538" y="1447800"/>
            <a:ext cx="7408862" cy="4678363"/>
          </a:xfrm>
        </p:spPr>
        <p:txBody>
          <a:bodyPr/>
          <a:lstStyle/>
          <a:p>
            <a:pPr marL="457200" indent="-457200">
              <a:buNone/>
            </a:pPr>
            <a:r>
              <a:rPr lang="en-US" dirty="0" smtClean="0"/>
              <a:t>To integrate </a:t>
            </a:r>
            <a:r>
              <a:rPr lang="en-US" dirty="0" smtClean="0"/>
              <a:t>Research and Innovation to </a:t>
            </a:r>
            <a:r>
              <a:rPr lang="en-US" dirty="0" smtClean="0"/>
              <a:t>foster national development, universities must adopt best practices in the following areas;</a:t>
            </a:r>
          </a:p>
          <a:p>
            <a:pPr marL="1039813" lvl="2" indent="-457200">
              <a:buFont typeface="+mj-lt"/>
              <a:buAutoNum type="arabicPeriod"/>
            </a:pPr>
            <a:r>
              <a:rPr lang="en-US" sz="2400" dirty="0" smtClean="0"/>
              <a:t>Academic </a:t>
            </a:r>
            <a:r>
              <a:rPr lang="en-US" sz="2400" dirty="0" err="1" smtClean="0"/>
              <a:t>programmes</a:t>
            </a:r>
            <a:endParaRPr lang="en-US" sz="2400" dirty="0" smtClean="0"/>
          </a:p>
          <a:p>
            <a:pPr marL="1039813" lvl="2" indent="-457200">
              <a:buFont typeface="+mj-lt"/>
              <a:buAutoNum type="arabicPeriod"/>
            </a:pPr>
            <a:r>
              <a:rPr lang="en-US" sz="2400" dirty="0" smtClean="0"/>
              <a:t>Candidature</a:t>
            </a:r>
          </a:p>
          <a:p>
            <a:pPr marL="1039813" lvl="2" indent="-457200">
              <a:buFont typeface="+mj-lt"/>
              <a:buAutoNum type="arabicPeriod"/>
            </a:pPr>
            <a:r>
              <a:rPr lang="en-US" sz="2400" dirty="0" smtClean="0"/>
              <a:t>Research</a:t>
            </a:r>
          </a:p>
          <a:p>
            <a:pPr marL="1039813" lvl="2" indent="-457200">
              <a:buFont typeface="+mj-lt"/>
              <a:buAutoNum type="arabicPeriod"/>
            </a:pPr>
            <a:r>
              <a:rPr lang="en-US" sz="2400" dirty="0" smtClean="0"/>
              <a:t>Innovation and IP rights</a:t>
            </a:r>
          </a:p>
          <a:p>
            <a:pPr marL="1039813" lvl="2" indent="-457200">
              <a:buFont typeface="+mj-lt"/>
              <a:buAutoNum type="arabicPeriod"/>
            </a:pPr>
            <a:r>
              <a:rPr lang="en-US" sz="2400" dirty="0" smtClean="0"/>
              <a:t>Dissemination and </a:t>
            </a:r>
            <a:r>
              <a:rPr lang="en-US" sz="2400" dirty="0" smtClean="0"/>
              <a:t>engagement </a:t>
            </a:r>
            <a:endParaRPr lang="en-US" sz="2400" dirty="0" smtClean="0"/>
          </a:p>
          <a:p>
            <a:pPr marL="1039813" lvl="2" indent="-457200">
              <a:buFont typeface="+mj-lt"/>
              <a:buAutoNum type="arabicPeriod"/>
            </a:pPr>
            <a:r>
              <a:rPr lang="en-US" sz="2400" dirty="0" smtClean="0"/>
              <a:t>Integrity</a:t>
            </a:r>
          </a:p>
          <a:p>
            <a:pPr marL="1039813" lvl="2" indent="-457200">
              <a:buFont typeface="+mj-lt"/>
              <a:buAutoNum type="arabicPeriod"/>
            </a:pPr>
            <a:r>
              <a:rPr lang="en-US" sz="2400" dirty="0" smtClean="0"/>
              <a:t>Enabling </a:t>
            </a:r>
            <a:r>
              <a:rPr lang="en-US" sz="2400" dirty="0" smtClean="0"/>
              <a:t>environment/infrastructure </a:t>
            </a:r>
          </a:p>
          <a:p>
            <a:pPr marL="1039813" lvl="2" indent="-457200">
              <a:buFont typeface="+mj-lt"/>
              <a:buAutoNum type="arabicPeriod"/>
            </a:pPr>
            <a:r>
              <a:rPr lang="en-US" sz="2400" dirty="0" smtClean="0"/>
              <a:t>Funding to support research and innovation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95400" y="304801"/>
            <a:ext cx="6477000" cy="1066799"/>
          </a:xfrm>
        </p:spPr>
        <p:txBody>
          <a:bodyPr/>
          <a:lstStyle/>
          <a:p>
            <a:r>
              <a:rPr lang="en-US" sz="4000" dirty="0" smtClean="0"/>
              <a:t>Integratin</a:t>
            </a:r>
            <a:r>
              <a:rPr lang="en-US" sz="4000" dirty="0" smtClean="0"/>
              <a:t>g research and innovation</a:t>
            </a:r>
            <a:endParaRPr lang="en-US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Nairobi                                 ISO 9001:2008       </a:t>
            </a:r>
            <a:fld id="{B0C93741-DFEC-4EC3-BCF7-36ECBA4E31F9}" type="slidenum">
              <a:rPr lang="en-US" smtClean="0"/>
              <a:pPr>
                <a:defRPr/>
              </a:pPr>
              <a:t>7</a:t>
            </a:fld>
            <a:r>
              <a:rPr lang="en-US" smtClean="0"/>
              <a:t>	 Certified 		http://www.uonbi.ac.ke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1538" y="1676400"/>
            <a:ext cx="7408862" cy="44497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Develop </a:t>
            </a:r>
            <a:r>
              <a:rPr lang="en-US" dirty="0" smtClean="0"/>
              <a:t>and implement sound </a:t>
            </a:r>
            <a:r>
              <a:rPr lang="en-US" dirty="0" err="1" smtClean="0"/>
              <a:t>programmes</a:t>
            </a:r>
            <a:r>
              <a:rPr lang="en-US" dirty="0" smtClean="0"/>
              <a:t>  that are;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Based on market demand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In keeping with technological advancement for teaching and learning, and dissemination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Developed in collaboration with relevant external collaborators and industry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Delivered using appropriate pedagogical skills and ICT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Appropriately benchmarked with successful institutions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Effectively monitored for relevance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Effectively measured for quality</a:t>
            </a:r>
          </a:p>
          <a:p>
            <a:endParaRPr lang="en-US" sz="2000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304801"/>
            <a:ext cx="7239000" cy="1219200"/>
          </a:xfrm>
        </p:spPr>
        <p:txBody>
          <a:bodyPr/>
          <a:lstStyle/>
          <a:p>
            <a:r>
              <a:rPr lang="en-US" dirty="0" smtClean="0"/>
              <a:t>Academic </a:t>
            </a:r>
            <a:r>
              <a:rPr lang="en-US" dirty="0" err="1" smtClean="0"/>
              <a:t>Programmes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Nairobi                                 ISO 9001:2008       </a:t>
            </a:r>
            <a:fld id="{B0C93741-DFEC-4EC3-BCF7-36ECBA4E31F9}" type="slidenum">
              <a:rPr lang="en-US" smtClean="0"/>
              <a:pPr>
                <a:defRPr/>
              </a:pPr>
              <a:t>8</a:t>
            </a:fld>
            <a:r>
              <a:rPr lang="en-US" smtClean="0"/>
              <a:t>	 Certified 		http://www.uonbi.ac.ke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14400" y="1600200"/>
            <a:ext cx="7408862" cy="43434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H</a:t>
            </a:r>
            <a:r>
              <a:rPr lang="en-US" dirty="0" smtClean="0"/>
              <a:t>ave </a:t>
            </a:r>
            <a:r>
              <a:rPr lang="en-US" dirty="0" smtClean="0"/>
              <a:t>in place;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A selection and admission  structure that attracts high caliber of students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A governance structure that supports quality training 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A training and examination process that enables students to adopt best practices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A sound student support and management structure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Structure the supports responsible conduct of research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A culture of academic integrity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Candidature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University of Nairobi                                 ISO 9001:2008       </a:t>
            </a:r>
            <a:fld id="{B0C93741-DFEC-4EC3-BCF7-36ECBA4E31F9}" type="slidenum">
              <a:rPr lang="en-US" smtClean="0"/>
              <a:pPr>
                <a:defRPr/>
              </a:pPr>
              <a:t>9</a:t>
            </a:fld>
            <a:r>
              <a:rPr lang="en-US" dirty="0" smtClean="0"/>
              <a:t>	 Certified 		http://www.uonbi.ac.ke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2870</TotalTime>
  <Words>1005</Words>
  <Application>Microsoft Office PowerPoint</Application>
  <PresentationFormat>On-screen Show (4:3)</PresentationFormat>
  <Paragraphs>162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Waveform</vt:lpstr>
      <vt:lpstr>Slide 1</vt:lpstr>
      <vt:lpstr>Presentation Outline</vt:lpstr>
      <vt:lpstr>Background - I</vt:lpstr>
      <vt:lpstr>Background - II</vt:lpstr>
      <vt:lpstr>Evolution of the role of universities (Adapted from Youtie and Shapira, 2008)</vt:lpstr>
      <vt:lpstr>The role of modern universities in national development …</vt:lpstr>
      <vt:lpstr>Integrating research and innovation</vt:lpstr>
      <vt:lpstr>Academic Programmes</vt:lpstr>
      <vt:lpstr>Candidature</vt:lpstr>
      <vt:lpstr>Research</vt:lpstr>
      <vt:lpstr>Innovation and IP rights</vt:lpstr>
      <vt:lpstr>Dissemination/Openness</vt:lpstr>
      <vt:lpstr>Integrity</vt:lpstr>
      <vt:lpstr>Conclusion</vt:lpstr>
      <vt:lpstr>Slide 15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Web Communications</dc:creator>
  <cp:lastModifiedBy>romwandho</cp:lastModifiedBy>
  <cp:revision>316</cp:revision>
  <dcterms:created xsi:type="dcterms:W3CDTF">2012-07-02T07:54:23Z</dcterms:created>
  <dcterms:modified xsi:type="dcterms:W3CDTF">2016-09-15T08:00:48Z</dcterms:modified>
</cp:coreProperties>
</file>