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handoutMasterIdLst>
    <p:handoutMasterId r:id="rId20"/>
  </p:handoutMasterIdLst>
  <p:sldIdLst>
    <p:sldId id="266" r:id="rId2"/>
    <p:sldId id="368" r:id="rId3"/>
    <p:sldId id="357" r:id="rId4"/>
    <p:sldId id="358" r:id="rId5"/>
    <p:sldId id="379" r:id="rId6"/>
    <p:sldId id="375" r:id="rId7"/>
    <p:sldId id="374" r:id="rId8"/>
    <p:sldId id="385" r:id="rId9"/>
    <p:sldId id="377" r:id="rId10"/>
    <p:sldId id="392" r:id="rId11"/>
    <p:sldId id="346" r:id="rId12"/>
    <p:sldId id="350" r:id="rId13"/>
    <p:sldId id="380" r:id="rId14"/>
    <p:sldId id="390" r:id="rId15"/>
    <p:sldId id="376" r:id="rId16"/>
    <p:sldId id="386" r:id="rId17"/>
    <p:sldId id="363" r:id="rId18"/>
  </p:sldIdLst>
  <p:sldSz cx="9144000" cy="6858000" type="screen4x3"/>
  <p:notesSz cx="6797675" cy="99282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306" y="5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0" d="100"/>
          <a:sy n="70" d="100"/>
        </p:scale>
        <p:origin x="-2814" y="-102"/>
      </p:cViewPr>
      <p:guideLst>
        <p:guide orient="horz" pos="3127"/>
        <p:guide pos="2141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2C4536E-9904-4818-90FE-BBD201C68AC9}" type="datetimeFigureOut">
              <a:rPr lang="en-US"/>
              <a:pPr>
                <a:defRPr/>
              </a:pPr>
              <a:t>9/15/2016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9468B3D9-87E3-4AF8-AA61-92594EFE5F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B424B77-FE23-408A-884D-73798CB3BE21}" type="datetimeFigureOut">
              <a:rPr lang="en-US"/>
              <a:pPr>
                <a:defRPr/>
              </a:pPr>
              <a:t>9/15/2016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04863" y="744538"/>
            <a:ext cx="4960937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C744CBD-1A17-41B4-AD7C-CE20C0D783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9"/>
          <p:cNvGrpSpPr>
            <a:grpSpLocks noChangeAspect="1"/>
          </p:cNvGrpSpPr>
          <p:nvPr userDrawn="1"/>
        </p:nvGrpSpPr>
        <p:grpSpPr bwMode="auto">
          <a:xfrm>
            <a:off x="228600" y="5181600"/>
            <a:ext cx="8723313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2" y="4499677"/>
              <a:ext cx="4295218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hidden">
            <a:xfrm>
              <a:off x="-308537" y="4319028"/>
              <a:ext cx="8280252" cy="1208091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5" y="4334834"/>
              <a:ext cx="8164230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4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8600" y="304800"/>
            <a:ext cx="1066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04800" y="6019800"/>
            <a:ext cx="8686800" cy="365125"/>
          </a:xfrm>
        </p:spPr>
        <p:txBody>
          <a:bodyPr/>
          <a:lstStyle>
            <a:lvl1pPr>
              <a:defRPr sz="1400" b="1"/>
            </a:lvl1pPr>
          </a:lstStyle>
          <a:p>
            <a:pPr>
              <a:defRPr/>
            </a:pPr>
            <a:r>
              <a:rPr lang="en-US"/>
              <a:t>University of Nairobi                                 ISO 9001:2008       </a:t>
            </a:r>
            <a:fld id="{ED3607D5-5A12-4C18-AE81-164B3DEC1827}" type="slidenum">
              <a:rPr lang="en-US"/>
              <a:pPr>
                <a:defRPr/>
              </a:pPr>
              <a:t>‹#›</a:t>
            </a:fld>
            <a:r>
              <a:rPr lang="en-US"/>
              <a:t>	 Certified 		http://www.uonbi.ac.ke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University of Nairobi                                 ISO 9001:2008       </a:t>
            </a:r>
            <a:fld id="{6D49AF82-5632-4FD8-BF91-23C48C5FB7E4}" type="slidenum">
              <a:rPr lang="en-US"/>
              <a:pPr>
                <a:defRPr/>
              </a:pPr>
              <a:t>‹#›</a:t>
            </a:fld>
            <a:r>
              <a:rPr lang="en-US"/>
              <a:t>	 Certified 		http://www.uonbi.ac.ke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1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 useBgFill="1">
          <p:nvSpPr>
            <p:cNvPr id="10" name="Freeform 25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0" y="304800"/>
            <a:ext cx="990600" cy="98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2" descr="Fountain 17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3810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University of Nairobi                                 ISO 9001:2008       </a:t>
            </a:r>
            <a:fld id="{5874941F-93CB-4FF9-94F9-0D81DDA0ACEF}" type="slidenum">
              <a:rPr lang="en-US"/>
              <a:pPr>
                <a:defRPr/>
              </a:pPr>
              <a:t>‹#›</a:t>
            </a:fld>
            <a:r>
              <a:rPr lang="en-US"/>
              <a:t>	 Certified 		http://www.uonbi.ac.ke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Fountain 17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810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28600" y="304800"/>
            <a:ext cx="7543800" cy="12525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269875" y="6172200"/>
            <a:ext cx="8797925" cy="365125"/>
          </a:xfrm>
        </p:spPr>
        <p:txBody>
          <a:bodyPr/>
          <a:lstStyle>
            <a:lvl1pPr>
              <a:defRPr sz="1400" b="1"/>
            </a:lvl1pPr>
          </a:lstStyle>
          <a:p>
            <a:pPr>
              <a:defRPr/>
            </a:pPr>
            <a:r>
              <a:rPr lang="en-US"/>
              <a:t>University of Nairobi                                 ISO 9001:2008       </a:t>
            </a:r>
            <a:fld id="{B0C93741-DFEC-4EC3-BCF7-36ECBA4E31F9}" type="slidenum">
              <a:rPr lang="en-US"/>
              <a:pPr>
                <a:defRPr/>
              </a:pPr>
              <a:t>‹#›</a:t>
            </a:fld>
            <a:r>
              <a:rPr lang="en-US"/>
              <a:t>	 Certified 		http://www.uonbi.ac.ke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Freeform 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>
              <a:gd name="T0" fmla="*/ 2700 w 2706"/>
              <a:gd name="T1" fmla="*/ 0 h 640"/>
              <a:gd name="T2" fmla="*/ 2700 w 2706"/>
              <a:gd name="T3" fmla="*/ 0 h 640"/>
              <a:gd name="T4" fmla="*/ 2586 w 2706"/>
              <a:gd name="T5" fmla="*/ 18 h 640"/>
              <a:gd name="T6" fmla="*/ 2470 w 2706"/>
              <a:gd name="T7" fmla="*/ 38 h 640"/>
              <a:gd name="T8" fmla="*/ 2352 w 2706"/>
              <a:gd name="T9" fmla="*/ 60 h 640"/>
              <a:gd name="T10" fmla="*/ 2230 w 2706"/>
              <a:gd name="T11" fmla="*/ 82 h 640"/>
              <a:gd name="T12" fmla="*/ 2106 w 2706"/>
              <a:gd name="T13" fmla="*/ 108 h 640"/>
              <a:gd name="T14" fmla="*/ 1978 w 2706"/>
              <a:gd name="T15" fmla="*/ 134 h 640"/>
              <a:gd name="T16" fmla="*/ 1848 w 2706"/>
              <a:gd name="T17" fmla="*/ 164 h 640"/>
              <a:gd name="T18" fmla="*/ 1714 w 2706"/>
              <a:gd name="T19" fmla="*/ 194 h 640"/>
              <a:gd name="T20" fmla="*/ 1714 w 2706"/>
              <a:gd name="T21" fmla="*/ 194 h 640"/>
              <a:gd name="T22" fmla="*/ 1472 w 2706"/>
              <a:gd name="T23" fmla="*/ 252 h 640"/>
              <a:gd name="T24" fmla="*/ 1236 w 2706"/>
              <a:gd name="T25" fmla="*/ 304 h 640"/>
              <a:gd name="T26" fmla="*/ 1010 w 2706"/>
              <a:gd name="T27" fmla="*/ 352 h 640"/>
              <a:gd name="T28" fmla="*/ 792 w 2706"/>
              <a:gd name="T29" fmla="*/ 398 h 640"/>
              <a:gd name="T30" fmla="*/ 584 w 2706"/>
              <a:gd name="T31" fmla="*/ 438 h 640"/>
              <a:gd name="T32" fmla="*/ 382 w 2706"/>
              <a:gd name="T33" fmla="*/ 474 h 640"/>
              <a:gd name="T34" fmla="*/ 188 w 2706"/>
              <a:gd name="T35" fmla="*/ 508 h 640"/>
              <a:gd name="T36" fmla="*/ 0 w 2706"/>
              <a:gd name="T37" fmla="*/ 538 h 640"/>
              <a:gd name="T38" fmla="*/ 0 w 2706"/>
              <a:gd name="T39" fmla="*/ 538 h 640"/>
              <a:gd name="T40" fmla="*/ 130 w 2706"/>
              <a:gd name="T41" fmla="*/ 556 h 640"/>
              <a:gd name="T42" fmla="*/ 254 w 2706"/>
              <a:gd name="T43" fmla="*/ 572 h 640"/>
              <a:gd name="T44" fmla="*/ 374 w 2706"/>
              <a:gd name="T45" fmla="*/ 586 h 640"/>
              <a:gd name="T46" fmla="*/ 492 w 2706"/>
              <a:gd name="T47" fmla="*/ 598 h 640"/>
              <a:gd name="T48" fmla="*/ 606 w 2706"/>
              <a:gd name="T49" fmla="*/ 610 h 640"/>
              <a:gd name="T50" fmla="*/ 716 w 2706"/>
              <a:gd name="T51" fmla="*/ 618 h 640"/>
              <a:gd name="T52" fmla="*/ 822 w 2706"/>
              <a:gd name="T53" fmla="*/ 626 h 640"/>
              <a:gd name="T54" fmla="*/ 926 w 2706"/>
              <a:gd name="T55" fmla="*/ 632 h 640"/>
              <a:gd name="T56" fmla="*/ 1028 w 2706"/>
              <a:gd name="T57" fmla="*/ 636 h 640"/>
              <a:gd name="T58" fmla="*/ 1126 w 2706"/>
              <a:gd name="T59" fmla="*/ 638 h 640"/>
              <a:gd name="T60" fmla="*/ 1220 w 2706"/>
              <a:gd name="T61" fmla="*/ 640 h 640"/>
              <a:gd name="T62" fmla="*/ 1312 w 2706"/>
              <a:gd name="T63" fmla="*/ 640 h 640"/>
              <a:gd name="T64" fmla="*/ 1402 w 2706"/>
              <a:gd name="T65" fmla="*/ 638 h 640"/>
              <a:gd name="T66" fmla="*/ 1490 w 2706"/>
              <a:gd name="T67" fmla="*/ 636 h 640"/>
              <a:gd name="T68" fmla="*/ 1574 w 2706"/>
              <a:gd name="T69" fmla="*/ 632 h 640"/>
              <a:gd name="T70" fmla="*/ 1656 w 2706"/>
              <a:gd name="T71" fmla="*/ 626 h 640"/>
              <a:gd name="T72" fmla="*/ 1734 w 2706"/>
              <a:gd name="T73" fmla="*/ 620 h 640"/>
              <a:gd name="T74" fmla="*/ 1812 w 2706"/>
              <a:gd name="T75" fmla="*/ 612 h 640"/>
              <a:gd name="T76" fmla="*/ 1886 w 2706"/>
              <a:gd name="T77" fmla="*/ 602 h 640"/>
              <a:gd name="T78" fmla="*/ 1960 w 2706"/>
              <a:gd name="T79" fmla="*/ 592 h 640"/>
              <a:gd name="T80" fmla="*/ 2030 w 2706"/>
              <a:gd name="T81" fmla="*/ 580 h 640"/>
              <a:gd name="T82" fmla="*/ 2100 w 2706"/>
              <a:gd name="T83" fmla="*/ 568 h 640"/>
              <a:gd name="T84" fmla="*/ 2166 w 2706"/>
              <a:gd name="T85" fmla="*/ 554 h 640"/>
              <a:gd name="T86" fmla="*/ 2232 w 2706"/>
              <a:gd name="T87" fmla="*/ 540 h 640"/>
              <a:gd name="T88" fmla="*/ 2296 w 2706"/>
              <a:gd name="T89" fmla="*/ 524 h 640"/>
              <a:gd name="T90" fmla="*/ 2358 w 2706"/>
              <a:gd name="T91" fmla="*/ 508 h 640"/>
              <a:gd name="T92" fmla="*/ 2418 w 2706"/>
              <a:gd name="T93" fmla="*/ 490 h 640"/>
              <a:gd name="T94" fmla="*/ 2478 w 2706"/>
              <a:gd name="T95" fmla="*/ 472 h 640"/>
              <a:gd name="T96" fmla="*/ 2592 w 2706"/>
              <a:gd name="T97" fmla="*/ 432 h 640"/>
              <a:gd name="T98" fmla="*/ 2702 w 2706"/>
              <a:gd name="T99" fmla="*/ 390 h 640"/>
              <a:gd name="T100" fmla="*/ 2702 w 2706"/>
              <a:gd name="T101" fmla="*/ 390 h 640"/>
              <a:gd name="T102" fmla="*/ 2706 w 2706"/>
              <a:gd name="T103" fmla="*/ 388 h 640"/>
              <a:gd name="T104" fmla="*/ 2706 w 2706"/>
              <a:gd name="T105" fmla="*/ 388 h 640"/>
              <a:gd name="T106" fmla="*/ 2706 w 2706"/>
              <a:gd name="T107" fmla="*/ 0 h 640"/>
              <a:gd name="T108" fmla="*/ 2706 w 2706"/>
              <a:gd name="T109" fmla="*/ 0 h 640"/>
              <a:gd name="T110" fmla="*/ 2700 w 2706"/>
              <a:gd name="T111" fmla="*/ 0 h 640"/>
              <a:gd name="T112" fmla="*/ 2700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>
              <a:gd name="T0" fmla="*/ 5216 w 5216"/>
              <a:gd name="T1" fmla="*/ 714 h 762"/>
              <a:gd name="T2" fmla="*/ 4984 w 5216"/>
              <a:gd name="T3" fmla="*/ 686 h 762"/>
              <a:gd name="T4" fmla="*/ 4478 w 5216"/>
              <a:gd name="T5" fmla="*/ 610 h 762"/>
              <a:gd name="T6" fmla="*/ 3914 w 5216"/>
              <a:gd name="T7" fmla="*/ 508 h 762"/>
              <a:gd name="T8" fmla="*/ 3286 w 5216"/>
              <a:gd name="T9" fmla="*/ 374 h 762"/>
              <a:gd name="T10" fmla="*/ 2946 w 5216"/>
              <a:gd name="T11" fmla="*/ 296 h 762"/>
              <a:gd name="T12" fmla="*/ 2682 w 5216"/>
              <a:gd name="T13" fmla="*/ 236 h 762"/>
              <a:gd name="T14" fmla="*/ 2430 w 5216"/>
              <a:gd name="T15" fmla="*/ 184 h 762"/>
              <a:gd name="T16" fmla="*/ 2190 w 5216"/>
              <a:gd name="T17" fmla="*/ 140 h 762"/>
              <a:gd name="T18" fmla="*/ 1960 w 5216"/>
              <a:gd name="T19" fmla="*/ 102 h 762"/>
              <a:gd name="T20" fmla="*/ 1740 w 5216"/>
              <a:gd name="T21" fmla="*/ 72 h 762"/>
              <a:gd name="T22" fmla="*/ 1334 w 5216"/>
              <a:gd name="T23" fmla="*/ 28 h 762"/>
              <a:gd name="T24" fmla="*/ 970 w 5216"/>
              <a:gd name="T25" fmla="*/ 4 h 762"/>
              <a:gd name="T26" fmla="*/ 644 w 5216"/>
              <a:gd name="T27" fmla="*/ 0 h 762"/>
              <a:gd name="T28" fmla="*/ 358 w 5216"/>
              <a:gd name="T29" fmla="*/ 10 h 762"/>
              <a:gd name="T30" fmla="*/ 110 w 5216"/>
              <a:gd name="T31" fmla="*/ 32 h 762"/>
              <a:gd name="T32" fmla="*/ 0 w 5216"/>
              <a:gd name="T33" fmla="*/ 48 h 762"/>
              <a:gd name="T34" fmla="*/ 314 w 5216"/>
              <a:gd name="T35" fmla="*/ 86 h 762"/>
              <a:gd name="T36" fmla="*/ 652 w 5216"/>
              <a:gd name="T37" fmla="*/ 140 h 762"/>
              <a:gd name="T38" fmla="*/ 1014 w 5216"/>
              <a:gd name="T39" fmla="*/ 210 h 762"/>
              <a:gd name="T40" fmla="*/ 1402 w 5216"/>
              <a:gd name="T41" fmla="*/ 296 h 762"/>
              <a:gd name="T42" fmla="*/ 1756 w 5216"/>
              <a:gd name="T43" fmla="*/ 378 h 762"/>
              <a:gd name="T44" fmla="*/ 2408 w 5216"/>
              <a:gd name="T45" fmla="*/ 516 h 762"/>
              <a:gd name="T46" fmla="*/ 2708 w 5216"/>
              <a:gd name="T47" fmla="*/ 572 h 762"/>
              <a:gd name="T48" fmla="*/ 2992 w 5216"/>
              <a:gd name="T49" fmla="*/ 620 h 762"/>
              <a:gd name="T50" fmla="*/ 3260 w 5216"/>
              <a:gd name="T51" fmla="*/ 662 h 762"/>
              <a:gd name="T52" fmla="*/ 3512 w 5216"/>
              <a:gd name="T53" fmla="*/ 694 h 762"/>
              <a:gd name="T54" fmla="*/ 3750 w 5216"/>
              <a:gd name="T55" fmla="*/ 722 h 762"/>
              <a:gd name="T56" fmla="*/ 3974 w 5216"/>
              <a:gd name="T57" fmla="*/ 740 h 762"/>
              <a:gd name="T58" fmla="*/ 4184 w 5216"/>
              <a:gd name="T59" fmla="*/ 754 h 762"/>
              <a:gd name="T60" fmla="*/ 4384 w 5216"/>
              <a:gd name="T61" fmla="*/ 762 h 762"/>
              <a:gd name="T62" fmla="*/ 4570 w 5216"/>
              <a:gd name="T63" fmla="*/ 762 h 762"/>
              <a:gd name="T64" fmla="*/ 4746 w 5216"/>
              <a:gd name="T65" fmla="*/ 758 h 762"/>
              <a:gd name="T66" fmla="*/ 4912 w 5216"/>
              <a:gd name="T67" fmla="*/ 748 h 762"/>
              <a:gd name="T68" fmla="*/ 5068 w 5216"/>
              <a:gd name="T69" fmla="*/ 732 h 762"/>
              <a:gd name="T70" fmla="*/ 5216 w 5216"/>
              <a:gd name="T71" fmla="*/ 714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>
              <a:gd name="T0" fmla="*/ 0 w 5144"/>
              <a:gd name="T1" fmla="*/ 70 h 694"/>
              <a:gd name="T2" fmla="*/ 0 w 5144"/>
              <a:gd name="T3" fmla="*/ 70 h 694"/>
              <a:gd name="T4" fmla="*/ 18 w 5144"/>
              <a:gd name="T5" fmla="*/ 66 h 694"/>
              <a:gd name="T6" fmla="*/ 72 w 5144"/>
              <a:gd name="T7" fmla="*/ 56 h 694"/>
              <a:gd name="T8" fmla="*/ 164 w 5144"/>
              <a:gd name="T9" fmla="*/ 42 h 694"/>
              <a:gd name="T10" fmla="*/ 224 w 5144"/>
              <a:gd name="T11" fmla="*/ 34 h 694"/>
              <a:gd name="T12" fmla="*/ 294 w 5144"/>
              <a:gd name="T13" fmla="*/ 26 h 694"/>
              <a:gd name="T14" fmla="*/ 372 w 5144"/>
              <a:gd name="T15" fmla="*/ 20 h 694"/>
              <a:gd name="T16" fmla="*/ 462 w 5144"/>
              <a:gd name="T17" fmla="*/ 14 h 694"/>
              <a:gd name="T18" fmla="*/ 560 w 5144"/>
              <a:gd name="T19" fmla="*/ 8 h 694"/>
              <a:gd name="T20" fmla="*/ 670 w 5144"/>
              <a:gd name="T21" fmla="*/ 4 h 694"/>
              <a:gd name="T22" fmla="*/ 790 w 5144"/>
              <a:gd name="T23" fmla="*/ 2 h 694"/>
              <a:gd name="T24" fmla="*/ 920 w 5144"/>
              <a:gd name="T25" fmla="*/ 0 h 694"/>
              <a:gd name="T26" fmla="*/ 1060 w 5144"/>
              <a:gd name="T27" fmla="*/ 2 h 694"/>
              <a:gd name="T28" fmla="*/ 1210 w 5144"/>
              <a:gd name="T29" fmla="*/ 6 h 694"/>
              <a:gd name="T30" fmla="*/ 1372 w 5144"/>
              <a:gd name="T31" fmla="*/ 14 h 694"/>
              <a:gd name="T32" fmla="*/ 1544 w 5144"/>
              <a:gd name="T33" fmla="*/ 24 h 694"/>
              <a:gd name="T34" fmla="*/ 1726 w 5144"/>
              <a:gd name="T35" fmla="*/ 40 h 694"/>
              <a:gd name="T36" fmla="*/ 1920 w 5144"/>
              <a:gd name="T37" fmla="*/ 58 h 694"/>
              <a:gd name="T38" fmla="*/ 2126 w 5144"/>
              <a:gd name="T39" fmla="*/ 80 h 694"/>
              <a:gd name="T40" fmla="*/ 2342 w 5144"/>
              <a:gd name="T41" fmla="*/ 106 h 694"/>
              <a:gd name="T42" fmla="*/ 2570 w 5144"/>
              <a:gd name="T43" fmla="*/ 138 h 694"/>
              <a:gd name="T44" fmla="*/ 2808 w 5144"/>
              <a:gd name="T45" fmla="*/ 174 h 694"/>
              <a:gd name="T46" fmla="*/ 3058 w 5144"/>
              <a:gd name="T47" fmla="*/ 216 h 694"/>
              <a:gd name="T48" fmla="*/ 3320 w 5144"/>
              <a:gd name="T49" fmla="*/ 266 h 694"/>
              <a:gd name="T50" fmla="*/ 3594 w 5144"/>
              <a:gd name="T51" fmla="*/ 320 h 694"/>
              <a:gd name="T52" fmla="*/ 3880 w 5144"/>
              <a:gd name="T53" fmla="*/ 380 h 694"/>
              <a:gd name="T54" fmla="*/ 4178 w 5144"/>
              <a:gd name="T55" fmla="*/ 448 h 694"/>
              <a:gd name="T56" fmla="*/ 4488 w 5144"/>
              <a:gd name="T57" fmla="*/ 522 h 694"/>
              <a:gd name="T58" fmla="*/ 4810 w 5144"/>
              <a:gd name="T59" fmla="*/ 604 h 694"/>
              <a:gd name="T60" fmla="*/ 5144 w 5144"/>
              <a:gd name="T61" fmla="*/ 694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>
              <a:gd name="T0" fmla="*/ 0 w 3112"/>
              <a:gd name="T1" fmla="*/ 584 h 584"/>
              <a:gd name="T2" fmla="*/ 0 w 3112"/>
              <a:gd name="T3" fmla="*/ 584 h 584"/>
              <a:gd name="T4" fmla="*/ 90 w 3112"/>
              <a:gd name="T5" fmla="*/ 560 h 584"/>
              <a:gd name="T6" fmla="*/ 336 w 3112"/>
              <a:gd name="T7" fmla="*/ 498 h 584"/>
              <a:gd name="T8" fmla="*/ 506 w 3112"/>
              <a:gd name="T9" fmla="*/ 456 h 584"/>
              <a:gd name="T10" fmla="*/ 702 w 3112"/>
              <a:gd name="T11" fmla="*/ 410 h 584"/>
              <a:gd name="T12" fmla="*/ 920 w 3112"/>
              <a:gd name="T13" fmla="*/ 360 h 584"/>
              <a:gd name="T14" fmla="*/ 1154 w 3112"/>
              <a:gd name="T15" fmla="*/ 306 h 584"/>
              <a:gd name="T16" fmla="*/ 1402 w 3112"/>
              <a:gd name="T17" fmla="*/ 254 h 584"/>
              <a:gd name="T18" fmla="*/ 1656 w 3112"/>
              <a:gd name="T19" fmla="*/ 202 h 584"/>
              <a:gd name="T20" fmla="*/ 1916 w 3112"/>
              <a:gd name="T21" fmla="*/ 154 h 584"/>
              <a:gd name="T22" fmla="*/ 2174 w 3112"/>
              <a:gd name="T23" fmla="*/ 108 h 584"/>
              <a:gd name="T24" fmla="*/ 2302 w 3112"/>
              <a:gd name="T25" fmla="*/ 88 h 584"/>
              <a:gd name="T26" fmla="*/ 2426 w 3112"/>
              <a:gd name="T27" fmla="*/ 68 h 584"/>
              <a:gd name="T28" fmla="*/ 2550 w 3112"/>
              <a:gd name="T29" fmla="*/ 52 h 584"/>
              <a:gd name="T30" fmla="*/ 2670 w 3112"/>
              <a:gd name="T31" fmla="*/ 36 h 584"/>
              <a:gd name="T32" fmla="*/ 2788 w 3112"/>
              <a:gd name="T33" fmla="*/ 24 h 584"/>
              <a:gd name="T34" fmla="*/ 2900 w 3112"/>
              <a:gd name="T35" fmla="*/ 14 h 584"/>
              <a:gd name="T36" fmla="*/ 3008 w 3112"/>
              <a:gd name="T37" fmla="*/ 6 h 584"/>
              <a:gd name="T38" fmla="*/ 3112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>
              <a:gd name="T0" fmla="*/ 8192 w 8196"/>
              <a:gd name="T1" fmla="*/ 512 h 1192"/>
              <a:gd name="T2" fmla="*/ 8040 w 8196"/>
              <a:gd name="T3" fmla="*/ 570 h 1192"/>
              <a:gd name="T4" fmla="*/ 7878 w 8196"/>
              <a:gd name="T5" fmla="*/ 620 h 1192"/>
              <a:gd name="T6" fmla="*/ 7706 w 8196"/>
              <a:gd name="T7" fmla="*/ 666 h 1192"/>
              <a:gd name="T8" fmla="*/ 7522 w 8196"/>
              <a:gd name="T9" fmla="*/ 702 h 1192"/>
              <a:gd name="T10" fmla="*/ 7322 w 8196"/>
              <a:gd name="T11" fmla="*/ 730 h 1192"/>
              <a:gd name="T12" fmla="*/ 7106 w 8196"/>
              <a:gd name="T13" fmla="*/ 750 h 1192"/>
              <a:gd name="T14" fmla="*/ 6872 w 8196"/>
              <a:gd name="T15" fmla="*/ 762 h 1192"/>
              <a:gd name="T16" fmla="*/ 6618 w 8196"/>
              <a:gd name="T17" fmla="*/ 760 h 1192"/>
              <a:gd name="T18" fmla="*/ 6342 w 8196"/>
              <a:gd name="T19" fmla="*/ 750 h 1192"/>
              <a:gd name="T20" fmla="*/ 6042 w 8196"/>
              <a:gd name="T21" fmla="*/ 726 h 1192"/>
              <a:gd name="T22" fmla="*/ 5716 w 8196"/>
              <a:gd name="T23" fmla="*/ 690 h 1192"/>
              <a:gd name="T24" fmla="*/ 5364 w 8196"/>
              <a:gd name="T25" fmla="*/ 642 h 1192"/>
              <a:gd name="T26" fmla="*/ 4982 w 8196"/>
              <a:gd name="T27" fmla="*/ 578 h 1192"/>
              <a:gd name="T28" fmla="*/ 4568 w 8196"/>
              <a:gd name="T29" fmla="*/ 500 h 1192"/>
              <a:gd name="T30" fmla="*/ 4122 w 8196"/>
              <a:gd name="T31" fmla="*/ 406 h 1192"/>
              <a:gd name="T32" fmla="*/ 3640 w 8196"/>
              <a:gd name="T33" fmla="*/ 296 h 1192"/>
              <a:gd name="T34" fmla="*/ 3396 w 8196"/>
              <a:gd name="T35" fmla="*/ 240 h 1192"/>
              <a:gd name="T36" fmla="*/ 2934 w 8196"/>
              <a:gd name="T37" fmla="*/ 148 h 1192"/>
              <a:gd name="T38" fmla="*/ 2512 w 8196"/>
              <a:gd name="T39" fmla="*/ 82 h 1192"/>
              <a:gd name="T40" fmla="*/ 2126 w 8196"/>
              <a:gd name="T41" fmla="*/ 36 h 1192"/>
              <a:gd name="T42" fmla="*/ 1776 w 8196"/>
              <a:gd name="T43" fmla="*/ 10 h 1192"/>
              <a:gd name="T44" fmla="*/ 1462 w 8196"/>
              <a:gd name="T45" fmla="*/ 0 h 1192"/>
              <a:gd name="T46" fmla="*/ 1182 w 8196"/>
              <a:gd name="T47" fmla="*/ 4 h 1192"/>
              <a:gd name="T48" fmla="*/ 934 w 8196"/>
              <a:gd name="T49" fmla="*/ 20 h 1192"/>
              <a:gd name="T50" fmla="*/ 716 w 8196"/>
              <a:gd name="T51" fmla="*/ 44 h 1192"/>
              <a:gd name="T52" fmla="*/ 530 w 8196"/>
              <a:gd name="T53" fmla="*/ 74 h 1192"/>
              <a:gd name="T54" fmla="*/ 374 w 8196"/>
              <a:gd name="T55" fmla="*/ 108 h 1192"/>
              <a:gd name="T56" fmla="*/ 248 w 8196"/>
              <a:gd name="T57" fmla="*/ 144 h 1192"/>
              <a:gd name="T58" fmla="*/ 148 w 8196"/>
              <a:gd name="T59" fmla="*/ 176 h 1192"/>
              <a:gd name="T60" fmla="*/ 48 w 8196"/>
              <a:gd name="T61" fmla="*/ 216 h 1192"/>
              <a:gd name="T62" fmla="*/ 0 w 8196"/>
              <a:gd name="T63" fmla="*/ 240 h 1192"/>
              <a:gd name="T64" fmla="*/ 8192 w 8196"/>
              <a:gd name="T65" fmla="*/ 1192 h 1192"/>
              <a:gd name="T66" fmla="*/ 8196 w 8196"/>
              <a:gd name="T67" fmla="*/ 1186 h 1192"/>
              <a:gd name="T68" fmla="*/ 8196 w 8196"/>
              <a:gd name="T69" fmla="*/ 510 h 1192"/>
              <a:gd name="T70" fmla="*/ 8192 w 8196"/>
              <a:gd name="T71" fmla="*/ 512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8600" y="304800"/>
            <a:ext cx="99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81000" y="6172200"/>
            <a:ext cx="84931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University of Nairobi                                 ISO 9001:2008       </a:t>
            </a:r>
            <a:fld id="{5E9A7EC1-EEAA-408A-8B19-FFF6B59FD6C8}" type="slidenum">
              <a:rPr lang="en-US"/>
              <a:pPr>
                <a:defRPr/>
              </a:pPr>
              <a:t>‹#›</a:t>
            </a:fld>
            <a:r>
              <a:rPr lang="en-US"/>
              <a:t>	 Certified 		http://www.uonbi.ac.ke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4" descr="Fountain 17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810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University of Nairobi                                 ISO 9001:2008       </a:t>
            </a:r>
            <a:fld id="{70587F19-0BAB-4740-B362-FBFA4563CB1E}" type="slidenum">
              <a:rPr lang="en-US"/>
              <a:pPr>
                <a:defRPr/>
              </a:pPr>
              <a:t>‹#›</a:t>
            </a:fld>
            <a:r>
              <a:rPr lang="en-US"/>
              <a:t>	 Certified 		http://www.uonbi.ac.ke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University of Nairobi                                 ISO 9001:2008       </a:t>
            </a:r>
            <a:fld id="{795476F2-039E-493F-B3BC-22D409D6A872}" type="slidenum">
              <a:rPr lang="en-US"/>
              <a:pPr>
                <a:defRPr/>
              </a:pPr>
              <a:t>‹#›</a:t>
            </a:fld>
            <a:r>
              <a:rPr lang="en-US"/>
              <a:t>	 Certified 		http://www.uonbi.ac.ke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University of Nairobi                                 ISO 9001:2008       </a:t>
            </a:r>
            <a:fld id="{A8E60B9A-FD26-4072-A0FE-41D0B34FC240}" type="slidenum">
              <a:rPr lang="en-US"/>
              <a:pPr>
                <a:defRPr/>
              </a:pPr>
              <a:t>‹#›</a:t>
            </a:fld>
            <a:r>
              <a:rPr lang="en-US"/>
              <a:t>	 Certified 		http://www.uonbi.ac.ke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3" name="Group 1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" name="Freeform 4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 useBgFill="1">
          <p:nvSpPr>
            <p:cNvPr id="8" name="Freeform 25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1000" y="306388"/>
            <a:ext cx="914400" cy="98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2" descr="Fountain 17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3810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University of Nairobi                                 ISO 9001:2008       </a:t>
            </a:r>
            <a:fld id="{0DBB3F26-3C34-4861-88AC-E35C80BFDE59}" type="slidenum">
              <a:rPr lang="en-US"/>
              <a:pPr>
                <a:defRPr/>
              </a:pPr>
              <a:t>‹#›</a:t>
            </a:fld>
            <a:r>
              <a:rPr lang="en-US"/>
              <a:t>	 Certified 		http://www.uonbi.ac.ke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 useBgFill="1">
          <p:nvSpPr>
            <p:cNvPr id="11" name="Freeform 25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48600" y="381000"/>
            <a:ext cx="990600" cy="98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2" descr="Fountain 17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3810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Footer Placeholder 5"/>
          <p:cNvSpPr>
            <a:spLocks noGrp="1"/>
          </p:cNvSpPr>
          <p:nvPr>
            <p:ph type="ftr" sz="quarter" idx="10"/>
          </p:nvPr>
        </p:nvSpPr>
        <p:spPr>
          <a:xfrm>
            <a:off x="193675" y="6249988"/>
            <a:ext cx="84169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University of Nairobi                                 ISO 9001:2008       </a:t>
            </a:r>
            <a:fld id="{D6B607B7-1642-4B0A-9390-23EB55184575}" type="slidenum">
              <a:rPr lang="en-US"/>
              <a:pPr>
                <a:defRPr/>
              </a:pPr>
              <a:t>‹#›</a:t>
            </a:fld>
            <a:r>
              <a:rPr lang="en-US"/>
              <a:t>	 Certified 		http://www.uonbi.ac.ke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6" name="Group 15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1905000"/>
            <a:ext cx="1143000" cy="129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0"/>
          </p:nvPr>
        </p:nvSpPr>
        <p:spPr>
          <a:xfrm>
            <a:off x="193675" y="6249988"/>
            <a:ext cx="8569325" cy="365125"/>
          </a:xfrm>
        </p:spPr>
        <p:txBody>
          <a:bodyPr/>
          <a:lstStyle>
            <a:lvl1pPr>
              <a:defRPr sz="1400" b="1"/>
            </a:lvl1pPr>
          </a:lstStyle>
          <a:p>
            <a:pPr>
              <a:defRPr/>
            </a:pPr>
            <a:r>
              <a:rPr lang="en-US"/>
              <a:t>University of Nairobi                                 ISO 9001:2008       </a:t>
            </a:r>
            <a:fld id="{4FEABED6-9AFA-4418-8143-0C4A9A432961}" type="slidenum">
              <a:rPr lang="en-US"/>
              <a:pPr>
                <a:defRPr/>
              </a:pPr>
              <a:t>‹#›</a:t>
            </a:fld>
            <a:r>
              <a:rPr lang="en-US"/>
              <a:t>	 Certified 		http://www.uonbi.ac.ke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2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" y="6172200"/>
            <a:ext cx="84931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1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University of Nairobi                                 ISO 9001:2008       </a:t>
            </a:r>
            <a:fld id="{5732891D-F5FB-4220-859D-E0209B7FC290}" type="slidenum">
              <a:rPr lang="en-US"/>
              <a:pPr>
                <a:defRPr/>
              </a:pPr>
              <a:t>‹#›</a:t>
            </a:fld>
            <a:r>
              <a:rPr lang="en-US"/>
              <a:t>	 Certified 		http://www.uonbi.ac.ke</a:t>
            </a:r>
            <a:endParaRPr lang="en-US" dirty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pic>
        <p:nvPicPr>
          <p:cNvPr id="1031" name="Picture 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772400" y="457200"/>
            <a:ext cx="838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12" descr="Fountain 17.JPG"/>
          <p:cNvPicPr>
            <a:picLocks noChangeAspect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81000" y="3810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07" r:id="rId5"/>
    <p:sldLayoutId id="2147483808" r:id="rId6"/>
    <p:sldLayoutId id="2147483814" r:id="rId7"/>
    <p:sldLayoutId id="2147483815" r:id="rId8"/>
    <p:sldLayoutId id="2147483816" r:id="rId9"/>
    <p:sldLayoutId id="2147483809" r:id="rId10"/>
    <p:sldLayoutId id="2147483817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mailto:dvcrpe@uonbi.ac.ke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Content Placeholder 1"/>
          <p:cNvSpPr>
            <a:spLocks noGrp="1"/>
          </p:cNvSpPr>
          <p:nvPr>
            <p:ph idx="1"/>
          </p:nvPr>
        </p:nvSpPr>
        <p:spPr>
          <a:xfrm>
            <a:off x="1447800" y="990600"/>
            <a:ext cx="6400800" cy="5181600"/>
          </a:xfrm>
        </p:spPr>
        <p:txBody>
          <a:bodyPr/>
          <a:lstStyle/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/>
              <a:t>Identifying Funding Sources for Research and Innovation projects</a:t>
            </a: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/>
              <a:t>by</a:t>
            </a:r>
          </a:p>
          <a:p>
            <a:pPr algn="ctr">
              <a:buNone/>
            </a:pPr>
            <a:r>
              <a:rPr lang="en-US" dirty="0" smtClean="0"/>
              <a:t>Prof. Lucy W. </a:t>
            </a:r>
            <a:r>
              <a:rPr lang="en-US" dirty="0" err="1" smtClean="0"/>
              <a:t>Irungu</a:t>
            </a:r>
            <a:endParaRPr lang="en-US" dirty="0" smtClean="0"/>
          </a:p>
          <a:p>
            <a:pPr algn="ctr">
              <a:buNone/>
            </a:pPr>
            <a:r>
              <a:rPr lang="en-US" dirty="0" smtClean="0"/>
              <a:t>Deputy Vice-Chancellor</a:t>
            </a:r>
          </a:p>
          <a:p>
            <a:pPr algn="ctr">
              <a:buNone/>
            </a:pPr>
            <a:r>
              <a:rPr lang="en-US" dirty="0" smtClean="0"/>
              <a:t>(Research Production and Extension)</a:t>
            </a:r>
          </a:p>
          <a:p>
            <a:pPr algn="ctr">
              <a:buNone/>
            </a:pPr>
            <a:r>
              <a:rPr lang="en-US" dirty="0" smtClean="0"/>
              <a:t>University of Nairobi</a:t>
            </a:r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err="1" smtClean="0"/>
              <a:t>Machakos</a:t>
            </a:r>
            <a:r>
              <a:rPr lang="en-US" dirty="0" smtClean="0"/>
              <a:t> University College</a:t>
            </a:r>
            <a:endParaRPr lang="en-US" dirty="0" smtClean="0"/>
          </a:p>
          <a:p>
            <a:pPr algn="ctr">
              <a:buNone/>
            </a:pPr>
            <a:r>
              <a:rPr lang="en-US" dirty="0" smtClean="0"/>
              <a:t>15-16 September, </a:t>
            </a:r>
            <a:r>
              <a:rPr lang="en-US" dirty="0" smtClean="0"/>
              <a:t>2016</a:t>
            </a:r>
          </a:p>
        </p:txBody>
      </p:sp>
      <p:sp>
        <p:nvSpPr>
          <p:cNvPr id="10243" name="Title 2"/>
          <p:cNvSpPr>
            <a:spLocks noGrp="1"/>
          </p:cNvSpPr>
          <p:nvPr>
            <p:ph type="title"/>
          </p:nvPr>
        </p:nvSpPr>
        <p:spPr>
          <a:xfrm>
            <a:off x="1447800" y="304800"/>
            <a:ext cx="6324600" cy="533400"/>
          </a:xfrm>
        </p:spPr>
        <p:txBody>
          <a:bodyPr/>
          <a:lstStyle/>
          <a:p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University of Nairobi </a:t>
            </a:r>
            <a:r>
              <a:rPr lang="en-US" dirty="0" smtClean="0"/>
              <a:t>				</a:t>
            </a:r>
            <a:fld id="{01138CFD-5C74-40EC-9F46-A66FA9A83041}" type="slidenum">
              <a:rPr lang="en-US" smtClean="0"/>
              <a:pPr>
                <a:defRPr/>
              </a:pPr>
              <a:t>1</a:t>
            </a:fld>
            <a:r>
              <a:rPr lang="en-US" dirty="0" smtClean="0"/>
              <a:t> </a:t>
            </a:r>
            <a:r>
              <a:rPr lang="en-US" dirty="0"/>
              <a:t>		http://www.uonbi.ac.ke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1538" y="1981201"/>
            <a:ext cx="7408862" cy="3352800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Build researcher capacity and competitiveness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Ensure adequate, enabled personnel with the appropriate research management capacity and skills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Ensure accountability and timely reporting (be it fiscal or no-fiscal)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Infrastructures that support research and research management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2. Research and research management capacity</a:t>
            </a:r>
            <a:endParaRPr lang="en-US" sz="4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University of Nairobi                                 ISO 9001:2008       </a:t>
            </a:r>
            <a:fld id="{B0C93741-DFEC-4EC3-BCF7-36ECBA4E31F9}" type="slidenum">
              <a:rPr lang="en-US" smtClean="0"/>
              <a:pPr>
                <a:defRPr/>
              </a:pPr>
              <a:t>10</a:t>
            </a:fld>
            <a:r>
              <a:rPr lang="en-US" smtClean="0"/>
              <a:t>	 Certified 		http://www.uonbi.ac.ke</a:t>
            </a:r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1538" y="1371600"/>
            <a:ext cx="7408862" cy="4754563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Encourage transformative and innovative research and training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The need to have IP rights protection framework and regime effectively in place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Enabling environment for Commercialization of innovations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An enabling environment for technology and enterprise Incubation  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Procedure of reviewing work for potential IP prior to publication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Ensure awareness of these procedures and framework within the institution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304801"/>
            <a:ext cx="7086600" cy="1219200"/>
          </a:xfrm>
        </p:spPr>
        <p:txBody>
          <a:bodyPr/>
          <a:lstStyle/>
          <a:p>
            <a:r>
              <a:rPr lang="en-US" sz="4000" dirty="0" smtClean="0"/>
              <a:t>3. Innovation and IP rights</a:t>
            </a:r>
            <a:endParaRPr lang="en-US" sz="4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University of Nairobi                                 ISO 9001:2008       </a:t>
            </a:r>
            <a:fld id="{B0C93741-DFEC-4EC3-BCF7-36ECBA4E31F9}" type="slidenum">
              <a:rPr lang="en-US" smtClean="0"/>
              <a:pPr>
                <a:defRPr/>
              </a:pPr>
              <a:t>11</a:t>
            </a:fld>
            <a:r>
              <a:rPr lang="en-US" smtClean="0"/>
              <a:t>	 Certified 		http://www.uonbi.ac.ke</a:t>
            </a:r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1538" y="1219200"/>
            <a:ext cx="7408862" cy="4906963"/>
          </a:xfrm>
        </p:spPr>
        <p:txBody>
          <a:bodyPr/>
          <a:lstStyle/>
          <a:p>
            <a:pPr>
              <a:buNone/>
            </a:pPr>
            <a:endParaRPr lang="en-US" sz="2000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Encourage openness in sharing, reporting and discussing research outputs amongst researchers, with the public and other stakeholders to stimulate growth of innovation, creativity and application of new knowledge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Promote high standard of management of research outputs to enhance impact of research on society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Promote a publishing culture</a:t>
            </a:r>
          </a:p>
          <a:p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66800" y="304801"/>
            <a:ext cx="6705600" cy="1143000"/>
          </a:xfrm>
        </p:spPr>
        <p:txBody>
          <a:bodyPr/>
          <a:lstStyle/>
          <a:p>
            <a:r>
              <a:rPr lang="en-US" sz="4000" dirty="0" smtClean="0"/>
              <a:t>4. Dissemination/Openness</a:t>
            </a:r>
            <a:endParaRPr lang="en-US" sz="4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University of Nairobi                                 ISO 9001:2008       </a:t>
            </a:r>
            <a:fld id="{B0C93741-DFEC-4EC3-BCF7-36ECBA4E31F9}" type="slidenum">
              <a:rPr lang="en-US" smtClean="0"/>
              <a:pPr>
                <a:defRPr/>
              </a:pPr>
              <a:t>12</a:t>
            </a:fld>
            <a:r>
              <a:rPr lang="en-US" dirty="0" smtClean="0"/>
              <a:t>	 Certified 		http://www.uonbi.ac.ke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676400"/>
            <a:ext cx="7848600" cy="4449763"/>
          </a:xfrm>
        </p:spPr>
        <p:txBody>
          <a:bodyPr/>
          <a:lstStyle/>
          <a:p>
            <a:pPr marL="457200" indent="-45720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en-GB" dirty="0" smtClean="0"/>
              <a:t>Establish an advancement office or institutional foundation to deal with fundraising, resource mobilisation, partnerships and collaborations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en-GB" dirty="0" smtClean="0"/>
              <a:t>Utilize a percentage of tuition to fund research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en-GB" dirty="0" smtClean="0"/>
              <a:t>Build research capacity and competitiveness of academic staff and postgraduate students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en-GB" dirty="0" smtClean="0"/>
              <a:t>Create a strong and vibrant</a:t>
            </a:r>
            <a:r>
              <a:rPr lang="en-GB" b="1" dirty="0" smtClean="0"/>
              <a:t> </a:t>
            </a:r>
            <a:r>
              <a:rPr lang="en-GB" dirty="0" smtClean="0"/>
              <a:t>Alumni Association to act as brand ambassadors in resource mobilisation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en-GB" dirty="0" smtClean="0"/>
              <a:t>Establish Endowment fund as a vehicle for raising funds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90600" y="304801"/>
            <a:ext cx="6781800" cy="1066800"/>
          </a:xfrm>
        </p:spPr>
        <p:txBody>
          <a:bodyPr/>
          <a:lstStyle/>
          <a:p>
            <a:r>
              <a:rPr lang="en-US" sz="4000" dirty="0" smtClean="0"/>
              <a:t>How can we sustainably </a:t>
            </a:r>
            <a:r>
              <a:rPr lang="en-US" sz="4000" dirty="0" err="1" smtClean="0"/>
              <a:t>mobilise</a:t>
            </a:r>
            <a:r>
              <a:rPr lang="en-US" sz="4000" dirty="0" smtClean="0"/>
              <a:t> funding for research?</a:t>
            </a:r>
            <a:endParaRPr lang="en-US" sz="4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University of Nairobi                                 ISO 9001:2008       </a:t>
            </a:r>
            <a:fld id="{B0C93741-DFEC-4EC3-BCF7-36ECBA4E31F9}" type="slidenum">
              <a:rPr lang="en-US" smtClean="0"/>
              <a:pPr>
                <a:defRPr/>
              </a:pPr>
              <a:t>13</a:t>
            </a:fld>
            <a:r>
              <a:rPr lang="en-US" smtClean="0"/>
              <a:t>	 Certified 		http://www.uonbi.ac.ke</a:t>
            </a:r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676400"/>
            <a:ext cx="7848600" cy="4449763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sz="2000" dirty="0" smtClean="0"/>
              <a:t>Dedicated </a:t>
            </a:r>
            <a:r>
              <a:rPr lang="en-US" sz="2000" dirty="0" smtClean="0"/>
              <a:t>critical mass of researchers</a:t>
            </a:r>
            <a:endParaRPr lang="en-US" sz="2000" dirty="0" smtClean="0"/>
          </a:p>
          <a:p>
            <a:pPr>
              <a:buFont typeface="Wingdings" pitchFamily="2" charset="2"/>
              <a:buChar char="v"/>
            </a:pPr>
            <a:r>
              <a:rPr lang="en-US" sz="2000" dirty="0" smtClean="0"/>
              <a:t>Institutional </a:t>
            </a:r>
            <a:r>
              <a:rPr lang="en-US" sz="2000" dirty="0" smtClean="0"/>
              <a:t>policy framework that is  supportive of research and researchers </a:t>
            </a:r>
            <a:r>
              <a:rPr lang="en-US" sz="2000" dirty="0" smtClean="0"/>
              <a:t>(</a:t>
            </a:r>
            <a:r>
              <a:rPr lang="en-US" sz="2000" dirty="0" smtClean="0"/>
              <a:t>including setting aside a percentage of tuition fee </a:t>
            </a:r>
            <a:r>
              <a:rPr lang="en-US" sz="2000" dirty="0" smtClean="0"/>
              <a:t>for </a:t>
            </a:r>
            <a:r>
              <a:rPr lang="en-US" sz="2000" dirty="0" smtClean="0"/>
              <a:t>research)</a:t>
            </a:r>
          </a:p>
          <a:p>
            <a:pPr>
              <a:buFont typeface="Wingdings" pitchFamily="2" charset="2"/>
              <a:buChar char="v"/>
            </a:pPr>
            <a:r>
              <a:rPr lang="en-US" sz="2000" dirty="0" smtClean="0"/>
              <a:t>Active partnership with peer and international institutions (universities, funders, research institutions, etc)</a:t>
            </a:r>
          </a:p>
          <a:p>
            <a:pPr>
              <a:buFont typeface="Wingdings" pitchFamily="2" charset="2"/>
              <a:buChar char="v"/>
            </a:pPr>
            <a:r>
              <a:rPr lang="en-US" sz="2000" dirty="0" smtClean="0"/>
              <a:t>An administrative structure that supports researchers </a:t>
            </a:r>
            <a:r>
              <a:rPr lang="en-US" sz="2000" dirty="0" smtClean="0"/>
              <a:t>(e.g. an effective research management office)</a:t>
            </a:r>
            <a:endParaRPr lang="en-US" sz="2000" dirty="0" smtClean="0"/>
          </a:p>
          <a:p>
            <a:pPr>
              <a:buFont typeface="Wingdings" pitchFamily="2" charset="2"/>
              <a:buChar char="v"/>
            </a:pPr>
            <a:r>
              <a:rPr lang="en-US" sz="2000" dirty="0" smtClean="0"/>
              <a:t>Infrastructure that supports the conduct and management of research </a:t>
            </a:r>
            <a:r>
              <a:rPr lang="en-US" sz="2000" dirty="0" smtClean="0"/>
              <a:t>e.g. the RGMIS at </a:t>
            </a:r>
            <a:r>
              <a:rPr lang="en-US" sz="2000" dirty="0" err="1" smtClean="0"/>
              <a:t>UoN</a:t>
            </a:r>
            <a:r>
              <a:rPr lang="en-US" sz="2000" dirty="0" smtClean="0"/>
              <a:t> </a:t>
            </a:r>
          </a:p>
          <a:p>
            <a:pPr>
              <a:buFont typeface="Wingdings" pitchFamily="2" charset="2"/>
              <a:buChar char="v"/>
            </a:pPr>
            <a:r>
              <a:rPr lang="en-US" sz="2000" dirty="0" smtClean="0"/>
              <a:t>Continuous training on grant proposal writing for academic staff and PhD students </a:t>
            </a:r>
            <a:endParaRPr lang="en-US" sz="2000" dirty="0" smtClean="0"/>
          </a:p>
          <a:p>
            <a:pPr>
              <a:buFont typeface="Wingdings" pitchFamily="2" charset="2"/>
              <a:buChar char="v"/>
            </a:pPr>
            <a:r>
              <a:rPr lang="en-US" sz="2000" dirty="0" smtClean="0"/>
              <a:t>Conducive environment; i.e. motivation, appropriate </a:t>
            </a:r>
            <a:r>
              <a:rPr lang="en-US" sz="2000" dirty="0" err="1" smtClean="0"/>
              <a:t>incentivization</a:t>
            </a:r>
            <a:r>
              <a:rPr lang="en-US" sz="2000" dirty="0" smtClean="0"/>
              <a:t>, etc  </a:t>
            </a:r>
          </a:p>
          <a:p>
            <a:pPr>
              <a:buFont typeface="Wingdings" pitchFamily="2" charset="2"/>
              <a:buChar char="v"/>
            </a:pPr>
            <a:endParaRPr lang="en-US" sz="2000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04801"/>
            <a:ext cx="6934200" cy="1371599"/>
          </a:xfrm>
        </p:spPr>
        <p:txBody>
          <a:bodyPr/>
          <a:lstStyle/>
          <a:p>
            <a:r>
              <a:rPr lang="en-US" sz="4000" dirty="0" smtClean="0"/>
              <a:t>How </a:t>
            </a:r>
            <a:r>
              <a:rPr lang="en-US" sz="4000" dirty="0" smtClean="0"/>
              <a:t>to maintain a sustained growth of funding</a:t>
            </a:r>
            <a:endParaRPr lang="en-US" sz="4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University of Nairobi                                 ISO 9001:2008       </a:t>
            </a:r>
            <a:fld id="{B0C93741-DFEC-4EC3-BCF7-36ECBA4E31F9}" type="slidenum">
              <a:rPr lang="en-US" smtClean="0"/>
              <a:pPr>
                <a:defRPr/>
              </a:pPr>
              <a:t>14</a:t>
            </a:fld>
            <a:r>
              <a:rPr lang="en-US" smtClean="0"/>
              <a:t>	 Certified 		http://www.uonbi.ac.ke</a:t>
            </a:r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905000"/>
            <a:ext cx="7129462" cy="3505200"/>
          </a:xfrm>
        </p:spPr>
        <p:txBody>
          <a:bodyPr/>
          <a:lstStyle/>
          <a:p>
            <a:pPr marL="457200" indent="-457200">
              <a:buFont typeface="Wingdings" pitchFamily="2" charset="2"/>
              <a:buChar char="v"/>
            </a:pPr>
            <a:r>
              <a:rPr lang="en-US" dirty="0" smtClean="0"/>
              <a:t>Dwindling </a:t>
            </a:r>
            <a:r>
              <a:rPr lang="en-US" dirty="0" err="1" smtClean="0"/>
              <a:t>govt</a:t>
            </a:r>
            <a:r>
              <a:rPr lang="en-US" dirty="0" smtClean="0"/>
              <a:t> funding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en-GB" dirty="0" smtClean="0"/>
              <a:t>Lack of philanthropic culture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en-GB" dirty="0" smtClean="0"/>
              <a:t>Lack of government incentives e.g. Ensuring donations are tax deductable, tax holiday for utilisation of local innovation, etc </a:t>
            </a:r>
            <a:endParaRPr lang="en-US" dirty="0" smtClean="0"/>
          </a:p>
          <a:p>
            <a:pPr marL="514350" indent="-514350">
              <a:buFont typeface="Arial" pitchFamily="34" charset="0"/>
              <a:buChar char="•"/>
              <a:defRPr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24000" y="381001"/>
            <a:ext cx="6400800" cy="1143000"/>
          </a:xfrm>
        </p:spPr>
        <p:txBody>
          <a:bodyPr/>
          <a:lstStyle/>
          <a:p>
            <a:r>
              <a:rPr lang="en-US" dirty="0" smtClean="0"/>
              <a:t>Challenges (</a:t>
            </a:r>
            <a:r>
              <a:rPr lang="en-US" dirty="0" err="1" smtClean="0"/>
              <a:t>Govt</a:t>
            </a:r>
            <a:r>
              <a:rPr lang="en-US" dirty="0" smtClean="0"/>
              <a:t> &amp; External)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University of Nairobi                                 ISO 9001:2008       </a:t>
            </a:r>
            <a:fld id="{B0C93741-DFEC-4EC3-BCF7-36ECBA4E31F9}" type="slidenum">
              <a:rPr lang="en-US" smtClean="0"/>
              <a:pPr>
                <a:defRPr/>
              </a:pPr>
              <a:t>15</a:t>
            </a:fld>
            <a:r>
              <a:rPr lang="en-US" dirty="0" smtClean="0"/>
              <a:t>	 Certified 		http://www.uonbi.ac.ke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62000" y="1828800"/>
            <a:ext cx="7408862" cy="3451225"/>
          </a:xfrm>
        </p:spPr>
        <p:txBody>
          <a:bodyPr/>
          <a:lstStyle/>
          <a:p>
            <a:pPr marL="457200" indent="-457200">
              <a:buFont typeface="Wingdings" pitchFamily="2" charset="2"/>
              <a:buChar char="v"/>
            </a:pPr>
            <a:r>
              <a:rPr lang="en-US" dirty="0" smtClean="0"/>
              <a:t>Research time is not protected in many institutions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en-US" dirty="0" smtClean="0"/>
              <a:t>Delayed access to funds in a timely manner so project is on time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en-US" dirty="0" smtClean="0"/>
              <a:t>Slow procurement processes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en-US" dirty="0" smtClean="0"/>
              <a:t>Inadequate staff capacity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en-US" dirty="0" smtClean="0"/>
              <a:t>Delays in submitting reports to donors (risk of getting blacklisted)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304800"/>
            <a:ext cx="7086600" cy="1295400"/>
          </a:xfrm>
        </p:spPr>
        <p:txBody>
          <a:bodyPr/>
          <a:lstStyle/>
          <a:p>
            <a:r>
              <a:rPr lang="en-US" dirty="0" smtClean="0"/>
              <a:t>Challenges (Institutional)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University of Nairobi                                 ISO 9001:2008       </a:t>
            </a:r>
            <a:fld id="{B0C93741-DFEC-4EC3-BCF7-36ECBA4E31F9}" type="slidenum">
              <a:rPr lang="en-US" smtClean="0"/>
              <a:pPr>
                <a:defRPr/>
              </a:pPr>
              <a:t>16</a:t>
            </a:fld>
            <a:r>
              <a:rPr lang="en-US" smtClean="0"/>
              <a:t>	 Certified 		http://www.uonbi.ac.ke</a:t>
            </a:r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1538" y="1828800"/>
            <a:ext cx="7408862" cy="4297363"/>
          </a:xfrm>
        </p:spPr>
        <p:txBody>
          <a:bodyPr/>
          <a:lstStyle/>
          <a:p>
            <a:pPr algn="ctr">
              <a:buNone/>
            </a:pPr>
            <a:r>
              <a:rPr lang="en-US" sz="4400" b="1" dirty="0" smtClean="0"/>
              <a:t>Thank you </a:t>
            </a:r>
          </a:p>
          <a:p>
            <a:pPr>
              <a:buNone/>
            </a:pPr>
            <a:endParaRPr lang="en-US" b="1" u="sng" dirty="0" smtClean="0"/>
          </a:p>
          <a:p>
            <a:pPr>
              <a:buNone/>
            </a:pPr>
            <a:r>
              <a:rPr lang="en-US" b="1" u="sng" dirty="0" smtClean="0"/>
              <a:t>Contact:</a:t>
            </a:r>
          </a:p>
          <a:p>
            <a:pPr>
              <a:buNone/>
            </a:pPr>
            <a:r>
              <a:rPr lang="en-US" b="1" dirty="0" smtClean="0"/>
              <a:t>Office of the Deputy Vice-Chancellor </a:t>
            </a:r>
          </a:p>
          <a:p>
            <a:pPr>
              <a:buNone/>
            </a:pPr>
            <a:r>
              <a:rPr lang="en-US" b="1" dirty="0" smtClean="0"/>
              <a:t>(Research Production and Extension)</a:t>
            </a:r>
          </a:p>
          <a:p>
            <a:pPr>
              <a:buNone/>
            </a:pPr>
            <a:r>
              <a:rPr lang="en-US" b="1" dirty="0" smtClean="0"/>
              <a:t>Central Administration  Block, 3</a:t>
            </a:r>
            <a:r>
              <a:rPr lang="en-US" b="1" baseline="30000" dirty="0" smtClean="0"/>
              <a:t>rd</a:t>
            </a:r>
            <a:r>
              <a:rPr lang="en-US" b="1" dirty="0" smtClean="0"/>
              <a:t> Floor Room 302</a:t>
            </a:r>
          </a:p>
          <a:p>
            <a:pPr>
              <a:buNone/>
            </a:pPr>
            <a:r>
              <a:rPr lang="en-US" b="1" dirty="0" smtClean="0"/>
              <a:t>Tel: 318262 Ext 28730/28711 or 2315416 (DL)</a:t>
            </a:r>
          </a:p>
          <a:p>
            <a:pPr>
              <a:buNone/>
            </a:pPr>
            <a:r>
              <a:rPr lang="en-US" b="1" dirty="0" smtClean="0"/>
              <a:t>E-mail</a:t>
            </a:r>
            <a:r>
              <a:rPr lang="en-US" b="1" smtClean="0"/>
              <a:t>: </a:t>
            </a:r>
            <a:r>
              <a:rPr lang="en-US" b="1" smtClean="0">
                <a:hlinkClick r:id="rId2"/>
              </a:rPr>
              <a:t>dvcrpe@uonbi.ac.ke</a:t>
            </a:r>
            <a:r>
              <a:rPr lang="en-US" b="1" smtClean="0"/>
              <a:t>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University of Nairobi                                 ISO 9001:2008       </a:t>
            </a:r>
            <a:fld id="{B0C93741-DFEC-4EC3-BCF7-36ECBA4E31F9}" type="slidenum">
              <a:rPr lang="en-US" smtClean="0"/>
              <a:pPr>
                <a:defRPr/>
              </a:pPr>
              <a:t>17</a:t>
            </a:fld>
            <a:r>
              <a:rPr lang="en-US" smtClean="0"/>
              <a:t>	 Certified 		http://www.uonbi.ac.ke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81200" y="1981200"/>
            <a:ext cx="5638800" cy="4144963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Landscape of research funding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Sources of research funding 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Securing funding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Managing </a:t>
            </a:r>
            <a:r>
              <a:rPr lang="en-US" dirty="0" smtClean="0"/>
              <a:t>funding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Mobilization of funding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Sustained growth of funding</a:t>
            </a: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Challenges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685800"/>
            <a:ext cx="7543800" cy="1252537"/>
          </a:xfrm>
        </p:spPr>
        <p:txBody>
          <a:bodyPr/>
          <a:lstStyle/>
          <a:p>
            <a:r>
              <a:rPr lang="en-US" dirty="0" smtClean="0"/>
              <a:t>Presentation Outline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University of Nairobi                                 ISO 9001:2008       </a:t>
            </a:r>
            <a:fld id="{B0C93741-DFEC-4EC3-BCF7-36ECBA4E31F9}" type="slidenum">
              <a:rPr lang="en-US" smtClean="0"/>
              <a:pPr>
                <a:defRPr/>
              </a:pPr>
              <a:t>2</a:t>
            </a:fld>
            <a:r>
              <a:rPr lang="en-US" smtClean="0"/>
              <a:t>	 Certified 		http://www.uonbi.ac.ke</a:t>
            </a: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14400" y="1828800"/>
            <a:ext cx="7408862" cy="4297363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GB" dirty="0" smtClean="0"/>
              <a:t>Stringent accountability expectations</a:t>
            </a:r>
          </a:p>
          <a:p>
            <a:pPr>
              <a:buFont typeface="Wingdings" pitchFamily="2" charset="2"/>
              <a:buChar char="v"/>
            </a:pPr>
            <a:r>
              <a:rPr lang="en-GB" dirty="0" smtClean="0"/>
              <a:t>Decline in government financial support</a:t>
            </a:r>
          </a:p>
          <a:p>
            <a:pPr>
              <a:buFont typeface="Wingdings" pitchFamily="2" charset="2"/>
              <a:buChar char="v"/>
            </a:pPr>
            <a:r>
              <a:rPr lang="en-GB" dirty="0" smtClean="0"/>
              <a:t>Expectation to undertake research with impact on society</a:t>
            </a:r>
          </a:p>
          <a:p>
            <a:pPr>
              <a:buFont typeface="Wingdings" pitchFamily="2" charset="2"/>
              <a:buChar char="v"/>
            </a:pPr>
            <a:r>
              <a:rPr lang="en-GB" dirty="0" smtClean="0"/>
              <a:t>Increased expectation to contribute to national/global economic competitiveness, policy and practice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The shift of bulk of funding from NGOs to institutions of higher learning, research institutions, and state/development agencies</a:t>
            </a:r>
          </a:p>
          <a:p>
            <a:pPr marL="457200" indent="-457200">
              <a:buFont typeface="Wingdings" pitchFamily="2" charset="2"/>
              <a:buChar char="v"/>
            </a:pPr>
            <a:endParaRPr lang="en-GB" dirty="0" smtClean="0"/>
          </a:p>
          <a:p>
            <a:pPr marL="457200" indent="-457200">
              <a:buFont typeface="Wingdings" pitchFamily="2" charset="2"/>
              <a:buChar char="v"/>
            </a:pPr>
            <a:endParaRPr lang="en-GB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19200" y="762000"/>
            <a:ext cx="6629400" cy="1219200"/>
          </a:xfrm>
        </p:spPr>
        <p:txBody>
          <a:bodyPr/>
          <a:lstStyle/>
          <a:p>
            <a:r>
              <a:rPr lang="en-US" dirty="0" smtClean="0"/>
              <a:t>The landscape of research funding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University of Nairobi                                 ISO 9001:2008       </a:t>
            </a:r>
            <a:fld id="{B0C93741-DFEC-4EC3-BCF7-36ECBA4E31F9}" type="slidenum">
              <a:rPr lang="en-US" smtClean="0"/>
              <a:pPr>
                <a:defRPr/>
              </a:pPr>
              <a:t>3</a:t>
            </a:fld>
            <a:r>
              <a:rPr lang="en-US" smtClean="0"/>
              <a:t>	 Certified 		http://www.uonbi.ac.ke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1538" y="1219200"/>
            <a:ext cx="7408862" cy="4906963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Government budgetary allocation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Internal institutional budgets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External funding such as;</a:t>
            </a:r>
          </a:p>
          <a:p>
            <a:pPr lvl="2">
              <a:buNone/>
            </a:pPr>
            <a:r>
              <a:rPr lang="en-US" dirty="0" smtClean="0"/>
              <a:t>Development agencies, </a:t>
            </a:r>
          </a:p>
          <a:p>
            <a:pPr lvl="2">
              <a:buNone/>
            </a:pPr>
            <a:r>
              <a:rPr lang="en-US" dirty="0" smtClean="0"/>
              <a:t>Not-for-profit </a:t>
            </a:r>
            <a:r>
              <a:rPr lang="en-US" dirty="0" err="1" smtClean="0"/>
              <a:t>organisations</a:t>
            </a:r>
            <a:r>
              <a:rPr lang="en-US" dirty="0" smtClean="0"/>
              <a:t>, </a:t>
            </a:r>
          </a:p>
          <a:p>
            <a:pPr lvl="2">
              <a:buNone/>
            </a:pPr>
            <a:r>
              <a:rPr lang="en-US" dirty="0" smtClean="0"/>
              <a:t>Investors, </a:t>
            </a:r>
          </a:p>
          <a:p>
            <a:pPr lvl="2">
              <a:buNone/>
            </a:pPr>
            <a:r>
              <a:rPr lang="en-US" dirty="0" smtClean="0"/>
              <a:t>Industry, </a:t>
            </a:r>
          </a:p>
          <a:p>
            <a:pPr lvl="2">
              <a:buNone/>
            </a:pPr>
            <a:r>
              <a:rPr lang="en-US" dirty="0" smtClean="0"/>
              <a:t>Philanthropic </a:t>
            </a:r>
            <a:r>
              <a:rPr lang="en-US" dirty="0" err="1" smtClean="0"/>
              <a:t>organisations</a:t>
            </a:r>
            <a:endParaRPr lang="en-US" dirty="0" smtClean="0"/>
          </a:p>
          <a:p>
            <a:pPr lvl="2">
              <a:buNone/>
            </a:pPr>
            <a:r>
              <a:rPr lang="en-US" dirty="0" smtClean="0"/>
              <a:t>Professional societies</a:t>
            </a:r>
          </a:p>
          <a:p>
            <a:pPr lvl="2">
              <a:buNone/>
            </a:pPr>
            <a:r>
              <a:rPr lang="en-US" dirty="0" smtClean="0"/>
              <a:t>Foundations and </a:t>
            </a:r>
            <a:r>
              <a:rPr lang="en-US" dirty="0" smtClean="0"/>
              <a:t>Trusts</a:t>
            </a:r>
          </a:p>
          <a:p>
            <a:pPr lvl="2">
              <a:buNone/>
            </a:pPr>
            <a:r>
              <a:rPr lang="en-US" dirty="0" smtClean="0"/>
              <a:t>Venture capitalists</a:t>
            </a:r>
          </a:p>
          <a:p>
            <a:pPr lvl="2">
              <a:buNone/>
            </a:pPr>
            <a:r>
              <a:rPr lang="en-US" dirty="0" smtClean="0"/>
              <a:t>Angel investors</a:t>
            </a:r>
          </a:p>
          <a:p>
            <a:pPr lvl="2">
              <a:buNone/>
            </a:pPr>
            <a:r>
              <a:rPr lang="en-US" dirty="0" smtClean="0"/>
              <a:t>Crowd sourcing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95400" y="304801"/>
            <a:ext cx="6477000" cy="1143000"/>
          </a:xfrm>
        </p:spPr>
        <p:txBody>
          <a:bodyPr/>
          <a:lstStyle/>
          <a:p>
            <a:r>
              <a:rPr lang="en-US" dirty="0" smtClean="0"/>
              <a:t>Who funds research?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University of Nairobi                                 ISO 9001:2008       </a:t>
            </a:r>
            <a:fld id="{B0C93741-DFEC-4EC3-BCF7-36ECBA4E31F9}" type="slidenum">
              <a:rPr lang="en-US" smtClean="0"/>
              <a:pPr>
                <a:defRPr/>
              </a:pPr>
              <a:t>4</a:t>
            </a:fld>
            <a:r>
              <a:rPr lang="en-US" smtClean="0"/>
              <a:t>	 Certified 		http://www.uonbi.ac.ke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1538" y="1752600"/>
            <a:ext cx="7408862" cy="4373563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Tuition fees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Third stream income from;</a:t>
            </a:r>
          </a:p>
          <a:p>
            <a:pPr marL="760413" lvl="1" indent="-457200">
              <a:buFont typeface="Wingdings" pitchFamily="2" charset="2"/>
              <a:buChar char="v"/>
            </a:pPr>
            <a:r>
              <a:rPr lang="en-US" sz="2400" dirty="0" smtClean="0"/>
              <a:t>University advancement (new focus on fundraising/friend-raising)</a:t>
            </a:r>
          </a:p>
          <a:p>
            <a:pPr marL="760413" lvl="1" indent="-457200">
              <a:buFont typeface="Wingdings" pitchFamily="2" charset="2"/>
              <a:buChar char="v"/>
            </a:pPr>
            <a:r>
              <a:rPr lang="en-US" sz="2400" dirty="0" smtClean="0"/>
              <a:t>Consultancy services and contracted research</a:t>
            </a:r>
          </a:p>
          <a:p>
            <a:pPr marL="760413" lvl="1" indent="-457200">
              <a:buFont typeface="Wingdings" pitchFamily="2" charset="2"/>
              <a:buChar char="v"/>
            </a:pPr>
            <a:r>
              <a:rPr lang="en-US" sz="2400" dirty="0" smtClean="0"/>
              <a:t>Revenue from commercialization of research outputs</a:t>
            </a:r>
          </a:p>
          <a:p>
            <a:pPr marL="760413" lvl="1" indent="-457200">
              <a:buFont typeface="Wingdings" pitchFamily="2" charset="2"/>
              <a:buChar char="v"/>
            </a:pPr>
            <a:r>
              <a:rPr lang="en-US" sz="2400" dirty="0" smtClean="0"/>
              <a:t>Endowments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62000" y="304800"/>
            <a:ext cx="7010400" cy="1295400"/>
          </a:xfrm>
        </p:spPr>
        <p:txBody>
          <a:bodyPr/>
          <a:lstStyle/>
          <a:p>
            <a:r>
              <a:rPr lang="en-US" dirty="0" smtClean="0"/>
              <a:t>Other possible sources of funding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University of Nairobi                                 ISO 9001:2008       </a:t>
            </a:r>
            <a:fld id="{B0C93741-DFEC-4EC3-BCF7-36ECBA4E31F9}" type="slidenum">
              <a:rPr lang="en-US" smtClean="0"/>
              <a:pPr>
                <a:defRPr/>
              </a:pPr>
              <a:t>5</a:t>
            </a:fld>
            <a:r>
              <a:rPr lang="en-US" smtClean="0"/>
              <a:t>	 Certified 		http://www.uonbi.ac.ke</a:t>
            </a:r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1538" y="2133600"/>
            <a:ext cx="7408862" cy="3992563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Funding opportunities databases/platforms such as Research Professional, SPIN, </a:t>
            </a:r>
            <a:r>
              <a:rPr lang="en-US" dirty="0" err="1" smtClean="0"/>
              <a:t>Edudonor</a:t>
            </a:r>
            <a:r>
              <a:rPr lang="en-US" dirty="0" smtClean="0"/>
              <a:t> index, etc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Major funding bodies platforms and websites, </a:t>
            </a:r>
            <a:r>
              <a:rPr lang="en-US" dirty="0" err="1" smtClean="0"/>
              <a:t>eg</a:t>
            </a:r>
            <a:r>
              <a:rPr lang="en-US" dirty="0" smtClean="0"/>
              <a:t> EU, NIH, NSF, NRF, NACOSTI, etc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 Networks - institutional and personal networks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47800" y="685800"/>
            <a:ext cx="6324600" cy="990600"/>
          </a:xfrm>
        </p:spPr>
        <p:txBody>
          <a:bodyPr/>
          <a:lstStyle/>
          <a:p>
            <a:r>
              <a:rPr lang="en-US" dirty="0" smtClean="0"/>
              <a:t>Obtaining information on funding opportunities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University of Nairobi                                 ISO 9001:2008       </a:t>
            </a:r>
            <a:fld id="{B0C93741-DFEC-4EC3-BCF7-36ECBA4E31F9}" type="slidenum">
              <a:rPr lang="en-US" smtClean="0"/>
              <a:pPr>
                <a:defRPr/>
              </a:pPr>
              <a:t>6</a:t>
            </a:fld>
            <a:r>
              <a:rPr lang="en-US" smtClean="0"/>
              <a:t>	 Certified 		http://www.uonbi.ac.ke</a:t>
            </a:r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295400"/>
            <a:ext cx="7924800" cy="4830763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Get to know the funding sources, the key people,  upcoming opportunities, </a:t>
            </a:r>
            <a:r>
              <a:rPr lang="en-US" dirty="0" err="1" smtClean="0"/>
              <a:t>programme</a:t>
            </a:r>
            <a:r>
              <a:rPr lang="en-US" dirty="0" smtClean="0"/>
              <a:t> areas, etc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Build relationships and networks with the funding bodies as well as in research circles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Undertake relevant research – addressing pertinent </a:t>
            </a:r>
            <a:r>
              <a:rPr lang="en-US" dirty="0" err="1" smtClean="0"/>
              <a:t>devt</a:t>
            </a:r>
            <a:r>
              <a:rPr lang="en-US" dirty="0" smtClean="0"/>
              <a:t> issues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Work with senior colleagues at first to build your portfolio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Collaborate 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Write winning proposals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Ensure that you deliver on your commitment once you get the grant (better use of funding leads to more funding)</a:t>
            </a:r>
          </a:p>
          <a:p>
            <a:pPr>
              <a:buFont typeface="Wingdings" pitchFamily="2" charset="2"/>
              <a:buChar char="v"/>
            </a:pPr>
            <a:endParaRPr lang="en-US" dirty="0" smtClean="0"/>
          </a:p>
          <a:p>
            <a:pPr>
              <a:buFont typeface="Wingdings" pitchFamily="2" charset="2"/>
              <a:buChar char="v"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University of Nairobi                                 ISO 9001:2008       </a:t>
            </a:r>
            <a:fld id="{B0C93741-DFEC-4EC3-BCF7-36ECBA4E31F9}" type="slidenum">
              <a:rPr lang="en-US" smtClean="0"/>
              <a:pPr>
                <a:defRPr/>
              </a:pPr>
              <a:t>7</a:t>
            </a:fld>
            <a:r>
              <a:rPr lang="en-US" dirty="0" smtClean="0"/>
              <a:t>	 Certified 		http://www.uonbi.ac.ke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219200" y="304801"/>
            <a:ext cx="6553200" cy="1219200"/>
          </a:xfrm>
        </p:spPr>
        <p:txBody>
          <a:bodyPr/>
          <a:lstStyle/>
          <a:p>
            <a:r>
              <a:rPr lang="en-US" dirty="0" smtClean="0"/>
              <a:t>How to secure funding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1538" y="1828800"/>
            <a:ext cx="7408862" cy="4297363"/>
          </a:xfrm>
        </p:spPr>
        <p:txBody>
          <a:bodyPr/>
          <a:lstStyle/>
          <a:p>
            <a:pPr>
              <a:buNone/>
            </a:pPr>
            <a:r>
              <a:rPr lang="en-GB" dirty="0" smtClean="0"/>
              <a:t>The need to ensure;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An effective and supportive administrative structures and processes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Enhanced capacity of researchers and the research management systems 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Management of innovations and knowledge transfer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Dissemination and openness of findings</a:t>
            </a:r>
          </a:p>
          <a:p>
            <a:pPr marL="457200" indent="-457200">
              <a:buFont typeface="+mj-lt"/>
              <a:buAutoNum type="arabicPeriod"/>
            </a:pPr>
            <a:endParaRPr lang="en-GB" dirty="0" smtClean="0"/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19200" y="304800"/>
            <a:ext cx="6553200" cy="1295400"/>
          </a:xfrm>
        </p:spPr>
        <p:txBody>
          <a:bodyPr/>
          <a:lstStyle/>
          <a:p>
            <a:r>
              <a:rPr lang="en-US" dirty="0" smtClean="0"/>
              <a:t>Managing research funding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University of Nairobi                                 ISO 9001:2008       </a:t>
            </a:r>
            <a:fld id="{B0C93741-DFEC-4EC3-BCF7-36ECBA4E31F9}" type="slidenum">
              <a:rPr lang="en-US" smtClean="0"/>
              <a:pPr>
                <a:defRPr/>
              </a:pPr>
              <a:t>8</a:t>
            </a:fld>
            <a:r>
              <a:rPr lang="en-US" smtClean="0"/>
              <a:t>	 Certified 		http://www.uonbi.ac.ke</a:t>
            </a:r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1538" y="1524000"/>
            <a:ext cx="7408862" cy="4602163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Ensure there is effective administrative structures to support your research/researchers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Institutional strategic direction and management that supports the research agenda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Create awareness of research processes and procedures among staff, researchers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Build a liaison channel with you funders and stakeholders</a:t>
            </a:r>
          </a:p>
          <a:p>
            <a:pPr>
              <a:buFont typeface="Wingdings" pitchFamily="2" charset="2"/>
              <a:buChar char="v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95400" y="304801"/>
            <a:ext cx="6477000" cy="1219200"/>
          </a:xfrm>
        </p:spPr>
        <p:txBody>
          <a:bodyPr/>
          <a:lstStyle/>
          <a:p>
            <a:r>
              <a:rPr lang="en-US" sz="4000" dirty="0" smtClean="0"/>
              <a:t>1. Administrative structures and processes </a:t>
            </a:r>
            <a:endParaRPr lang="en-US" sz="4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University of Nairobi                                 ISO 9001:2008       </a:t>
            </a:r>
            <a:fld id="{B0C93741-DFEC-4EC3-BCF7-36ECBA4E31F9}" type="slidenum">
              <a:rPr lang="en-US" smtClean="0"/>
              <a:pPr>
                <a:defRPr/>
              </a:pPr>
              <a:t>9</a:t>
            </a:fld>
            <a:r>
              <a:rPr lang="en-US" smtClean="0"/>
              <a:t>	 Certified 		http://www.uonbi.ac.ke</a:t>
            </a:r>
            <a:endParaRPr 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3074</TotalTime>
  <Words>929</Words>
  <Application>Microsoft Office PowerPoint</Application>
  <PresentationFormat>On-screen Show (4:3)</PresentationFormat>
  <Paragraphs>140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Waveform</vt:lpstr>
      <vt:lpstr>Slide 1</vt:lpstr>
      <vt:lpstr>Presentation Outline</vt:lpstr>
      <vt:lpstr>The landscape of research funding</vt:lpstr>
      <vt:lpstr>Who funds research?</vt:lpstr>
      <vt:lpstr>Other possible sources of funding</vt:lpstr>
      <vt:lpstr>Obtaining information on funding opportunities</vt:lpstr>
      <vt:lpstr>How to secure funding</vt:lpstr>
      <vt:lpstr>Managing research funding</vt:lpstr>
      <vt:lpstr>1. Administrative structures and processes </vt:lpstr>
      <vt:lpstr>2. Research and research management capacity</vt:lpstr>
      <vt:lpstr>3. Innovation and IP rights</vt:lpstr>
      <vt:lpstr>4. Dissemination/Openness</vt:lpstr>
      <vt:lpstr>How can we sustainably mobilise funding for research?</vt:lpstr>
      <vt:lpstr>How to maintain a sustained growth of funding</vt:lpstr>
      <vt:lpstr>Challenges (Govt &amp; External)</vt:lpstr>
      <vt:lpstr>Challenges (Institutional)</vt:lpstr>
      <vt:lpstr>Slide 17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Web Communications</dc:creator>
  <cp:lastModifiedBy>romwandho</cp:lastModifiedBy>
  <cp:revision>345</cp:revision>
  <dcterms:created xsi:type="dcterms:W3CDTF">2012-07-02T07:54:23Z</dcterms:created>
  <dcterms:modified xsi:type="dcterms:W3CDTF">2016-09-15T06:32:08Z</dcterms:modified>
</cp:coreProperties>
</file>