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66" r:id="rId2"/>
    <p:sldId id="368" r:id="rId3"/>
    <p:sldId id="357" r:id="rId4"/>
    <p:sldId id="358" r:id="rId5"/>
    <p:sldId id="379" r:id="rId6"/>
    <p:sldId id="375" r:id="rId7"/>
    <p:sldId id="374" r:id="rId8"/>
    <p:sldId id="385" r:id="rId9"/>
    <p:sldId id="377" r:id="rId10"/>
    <p:sldId id="392" r:id="rId11"/>
    <p:sldId id="346" r:id="rId12"/>
    <p:sldId id="350" r:id="rId13"/>
    <p:sldId id="380" r:id="rId14"/>
    <p:sldId id="390" r:id="rId15"/>
    <p:sldId id="376" r:id="rId16"/>
    <p:sldId id="386" r:id="rId17"/>
    <p:sldId id="363" r:id="rId18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6" y="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102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2C4536E-9904-4818-90FE-BBD201C68AC9}" type="datetimeFigureOut">
              <a:rPr lang="en-US"/>
              <a:pPr>
                <a:defRPr/>
              </a:pPr>
              <a:t>9/15/2016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468B3D9-87E3-4AF8-AA61-92594EFE5F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B424B77-FE23-408A-884D-73798CB3BE21}" type="datetimeFigureOut">
              <a:rPr lang="en-US"/>
              <a:pPr>
                <a:defRPr/>
              </a:pPr>
              <a:t>9/15/2016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048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744CBD-1A17-41B4-AD7C-CE20C0D78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 userDrawn="1"/>
        </p:nvGrpSpPr>
        <p:grpSpPr bwMode="auto">
          <a:xfrm>
            <a:off x="228600" y="5181600"/>
            <a:ext cx="8723313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2" y="4499677"/>
              <a:ext cx="4295218" cy="1016152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hidden">
            <a:xfrm>
              <a:off x="-308537" y="4319028"/>
              <a:ext cx="8280252" cy="1208091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5" y="4334834"/>
              <a:ext cx="8164230" cy="1101960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4" cy="925827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04800"/>
            <a:ext cx="106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4800" y="6019800"/>
            <a:ext cx="8686800" cy="365125"/>
          </a:xfrm>
        </p:spPr>
        <p:txBody>
          <a:bodyPr/>
          <a:lstStyle>
            <a:lvl1pPr>
              <a:defRPr sz="1400" b="1"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ED3607D5-5A12-4C18-AE81-164B3DEC1827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6D49AF82-5632-4FD8-BF91-23C48C5FB7E4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 useBgFill="1">
          <p:nvSpPr>
            <p:cNvPr id="10" name="Freeform 25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304800"/>
            <a:ext cx="99060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2" descr="Fountain 17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5874941F-93CB-4FF9-94F9-0D81DDA0ACEF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Fountain 17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304800"/>
            <a:ext cx="7543800" cy="125253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9875" y="6172200"/>
            <a:ext cx="8797925" cy="365125"/>
          </a:xfrm>
        </p:spPr>
        <p:txBody>
          <a:bodyPr/>
          <a:lstStyle>
            <a:lvl1pPr>
              <a:defRPr sz="1400" b="1"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B0C93741-DFEC-4EC3-BCF7-36ECBA4E31F9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04800"/>
            <a:ext cx="99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81000" y="6172200"/>
            <a:ext cx="84931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5E9A7EC1-EEAA-408A-8B19-FFF6B59FD6C8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Fountain 17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70587F19-0BAB-4740-B362-FBFA4563CB1E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795476F2-039E-493F-B3BC-22D409D6A872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A8E60B9A-FD26-4072-A0FE-41D0B34FC240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1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 useBgFill="1">
          <p:nvSpPr>
            <p:cNvPr id="8" name="Freeform 25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306388"/>
            <a:ext cx="914400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2" descr="Fountain 17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0DBB3F26-3C34-4861-88AC-E35C80BFDE59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 useBgFill="1">
          <p:nvSpPr>
            <p:cNvPr id="11" name="Freeform 25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381000"/>
            <a:ext cx="99060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2" descr="Fountain 17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93675" y="6249988"/>
            <a:ext cx="84169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D6B607B7-1642-4B0A-9390-23EB55184575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15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905000"/>
            <a:ext cx="1143000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93675" y="6249988"/>
            <a:ext cx="8569325" cy="365125"/>
          </a:xfrm>
        </p:spPr>
        <p:txBody>
          <a:bodyPr/>
          <a:lstStyle>
            <a:lvl1pPr>
              <a:defRPr sz="1400" b="1"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4FEABED6-9AFA-4418-8143-0C4A9A432961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2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" y="6172200"/>
            <a:ext cx="84931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5732891D-F5FB-4220-859D-E0209B7FC290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  <a:endParaRPr lang="en-US" dirty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1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72400" y="457200"/>
            <a:ext cx="838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2" descr="Fountain 17.JP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1000" y="381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07" r:id="rId5"/>
    <p:sldLayoutId id="2147483808" r:id="rId6"/>
    <p:sldLayoutId id="2147483814" r:id="rId7"/>
    <p:sldLayoutId id="2147483815" r:id="rId8"/>
    <p:sldLayoutId id="2147483816" r:id="rId9"/>
    <p:sldLayoutId id="2147483809" r:id="rId10"/>
    <p:sldLayoutId id="2147483817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dvcrpe@uonbi.ac.k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1447800" y="990600"/>
            <a:ext cx="6400800" cy="5181600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Identifying Funding Sources for Research and Innovation projects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by</a:t>
            </a:r>
          </a:p>
          <a:p>
            <a:pPr algn="ctr">
              <a:buNone/>
            </a:pPr>
            <a:r>
              <a:rPr lang="en-US" dirty="0" smtClean="0"/>
              <a:t>Prof. Lucy W. </a:t>
            </a:r>
            <a:r>
              <a:rPr lang="en-US" dirty="0" err="1" smtClean="0"/>
              <a:t>Irungu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Deputy Vice-Chancellor</a:t>
            </a:r>
          </a:p>
          <a:p>
            <a:pPr algn="ctr">
              <a:buNone/>
            </a:pPr>
            <a:r>
              <a:rPr lang="en-US" dirty="0" smtClean="0"/>
              <a:t>(Research Production and Extension)</a:t>
            </a:r>
          </a:p>
          <a:p>
            <a:pPr algn="ctr">
              <a:buNone/>
            </a:pPr>
            <a:r>
              <a:rPr lang="en-US" dirty="0" smtClean="0"/>
              <a:t>University of Nairobi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err="1" smtClean="0"/>
              <a:t>Machakos</a:t>
            </a:r>
            <a:r>
              <a:rPr lang="en-US" dirty="0" smtClean="0"/>
              <a:t> University College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15-16 September, </a:t>
            </a:r>
            <a:r>
              <a:rPr lang="en-US" dirty="0" smtClean="0"/>
              <a:t>2016</a:t>
            </a:r>
          </a:p>
        </p:txBody>
      </p:sp>
      <p:sp>
        <p:nvSpPr>
          <p:cNvPr id="10243" name="Title 2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324600" cy="533400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University of Nairobi </a:t>
            </a:r>
            <a:r>
              <a:rPr lang="en-US" dirty="0" smtClean="0"/>
              <a:t>				</a:t>
            </a:r>
            <a:fld id="{01138CFD-5C74-40EC-9F46-A66FA9A83041}" type="slidenum">
              <a:rPr lang="en-US" smtClean="0"/>
              <a:pPr>
                <a:defRPr/>
              </a:pPr>
              <a:t>1</a:t>
            </a:fld>
            <a:r>
              <a:rPr lang="en-US" dirty="0" smtClean="0"/>
              <a:t> </a:t>
            </a:r>
            <a:r>
              <a:rPr lang="en-US" dirty="0"/>
              <a:t>		http://www.uonbi.ac.ke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981201"/>
            <a:ext cx="7408862" cy="3352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Build researcher capacity and competitiveness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Ensure adequate, enabled personnel with the appropriate research management capacity and skills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Ensure accountability and timely reporting (be it fiscal or no-fiscal)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Infrastructures that support research and research management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2. Research and research management capacity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10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371600"/>
            <a:ext cx="7408862" cy="47545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Encourage transformative and innovative research and training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 need to have IP rights protection framework and regime effectively in place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Enabling environment for Commercialization of innovations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An enabling environment for technology and enterprise Incubation 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Procedure of reviewing work for potential IP prior to publication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Ensure awareness of these procedures and framework within the institution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304801"/>
            <a:ext cx="7086600" cy="1219200"/>
          </a:xfrm>
        </p:spPr>
        <p:txBody>
          <a:bodyPr/>
          <a:lstStyle/>
          <a:p>
            <a:r>
              <a:rPr lang="en-US" sz="4000" dirty="0" smtClean="0"/>
              <a:t>3. Innovation and IP rights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11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219200"/>
            <a:ext cx="7408862" cy="4906963"/>
          </a:xfrm>
        </p:spPr>
        <p:txBody>
          <a:bodyPr/>
          <a:lstStyle/>
          <a:p>
            <a:pPr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Encourage openness in sharing, reporting and discussing research outputs amongst researchers, with the public and other stakeholders to stimulate growth of innovation, creativity and application of new knowledge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Promote high standard of management of research outputs to enhance impact of research on society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Promote a publishing culture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304801"/>
            <a:ext cx="6705600" cy="1143000"/>
          </a:xfrm>
        </p:spPr>
        <p:txBody>
          <a:bodyPr/>
          <a:lstStyle/>
          <a:p>
            <a:r>
              <a:rPr lang="en-US" sz="4000" dirty="0" smtClean="0"/>
              <a:t>4. Dissemination/Openness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12</a:t>
            </a:fld>
            <a:r>
              <a:rPr lang="en-US" dirty="0" smtClean="0"/>
              <a:t>	 Certified 		http://www.uonbi.ac.ke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676400"/>
            <a:ext cx="7848600" cy="4449763"/>
          </a:xfrm>
        </p:spPr>
        <p:txBody>
          <a:bodyPr/>
          <a:lstStyle/>
          <a:p>
            <a:pPr marL="457200" indent="-45720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GB" dirty="0" smtClean="0"/>
              <a:t>Establish an advancement office or institutional foundation to deal with fundraising, resource mobilisation, partnerships and collaborations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GB" dirty="0" smtClean="0"/>
              <a:t>Utilize a percentage of tuition to fund research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GB" dirty="0" smtClean="0"/>
              <a:t>Build research capacity and competitiveness of academic staff and postgraduate students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GB" dirty="0" smtClean="0"/>
              <a:t>Create a strong and vibrant</a:t>
            </a:r>
            <a:r>
              <a:rPr lang="en-GB" b="1" dirty="0" smtClean="0"/>
              <a:t> </a:t>
            </a:r>
            <a:r>
              <a:rPr lang="en-GB" dirty="0" smtClean="0"/>
              <a:t>Alumni Association to act as brand ambassadors in resource mobilisation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GB" dirty="0" smtClean="0"/>
              <a:t>Establish Endowment fund as a vehicle for raising funds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304801"/>
            <a:ext cx="6781800" cy="1066800"/>
          </a:xfrm>
        </p:spPr>
        <p:txBody>
          <a:bodyPr/>
          <a:lstStyle/>
          <a:p>
            <a:r>
              <a:rPr lang="en-US" sz="4000" dirty="0" smtClean="0"/>
              <a:t>How can we sustainably </a:t>
            </a:r>
            <a:r>
              <a:rPr lang="en-US" sz="4000" dirty="0" err="1" smtClean="0"/>
              <a:t>mobilise</a:t>
            </a:r>
            <a:r>
              <a:rPr lang="en-US" sz="4000" dirty="0" smtClean="0"/>
              <a:t> funding for research?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13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76400"/>
            <a:ext cx="7848600" cy="44497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000" dirty="0" smtClean="0"/>
              <a:t>Dedicated </a:t>
            </a:r>
            <a:r>
              <a:rPr lang="en-US" sz="2000" dirty="0" smtClean="0"/>
              <a:t>critical mass of researchers</a:t>
            </a:r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Institutional </a:t>
            </a:r>
            <a:r>
              <a:rPr lang="en-US" sz="2000" dirty="0" smtClean="0"/>
              <a:t>policy framework that is  supportive of research and researchers </a:t>
            </a:r>
            <a:r>
              <a:rPr lang="en-US" sz="2000" dirty="0" smtClean="0"/>
              <a:t>(</a:t>
            </a:r>
            <a:r>
              <a:rPr lang="en-US" sz="2000" dirty="0" smtClean="0"/>
              <a:t>including setting aside a percentage of tuition fee </a:t>
            </a:r>
            <a:r>
              <a:rPr lang="en-US" sz="2000" dirty="0" smtClean="0"/>
              <a:t>for </a:t>
            </a:r>
            <a:r>
              <a:rPr lang="en-US" sz="2000" dirty="0" smtClean="0"/>
              <a:t>research)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Active partnership with peer and international institutions (universities, funders, research institutions, etc)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An administrative structure that supports researchers </a:t>
            </a:r>
            <a:r>
              <a:rPr lang="en-US" sz="2000" dirty="0" smtClean="0"/>
              <a:t>(e.g. an effective research management office)</a:t>
            </a:r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Infrastructure that supports the conduct and management of research </a:t>
            </a:r>
            <a:r>
              <a:rPr lang="en-US" sz="2000" dirty="0" smtClean="0"/>
              <a:t>e.g. the RGMIS at </a:t>
            </a:r>
            <a:r>
              <a:rPr lang="en-US" sz="2000" dirty="0" err="1" smtClean="0"/>
              <a:t>UoN</a:t>
            </a:r>
            <a:r>
              <a:rPr lang="en-US" sz="2000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Continuous training on grant proposal writing for academic staff and PhD students </a:t>
            </a:r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Conducive environment; i.e. motivation, appropriate </a:t>
            </a:r>
            <a:r>
              <a:rPr lang="en-US" sz="2000" dirty="0" err="1" smtClean="0"/>
              <a:t>incentivization</a:t>
            </a:r>
            <a:r>
              <a:rPr lang="en-US" sz="2000" dirty="0" smtClean="0"/>
              <a:t>, etc  </a:t>
            </a:r>
          </a:p>
          <a:p>
            <a:pPr>
              <a:buFont typeface="Wingdings" pitchFamily="2" charset="2"/>
              <a:buChar char="v"/>
            </a:pPr>
            <a:endParaRPr lang="en-US" sz="20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04801"/>
            <a:ext cx="6934200" cy="1371599"/>
          </a:xfrm>
        </p:spPr>
        <p:txBody>
          <a:bodyPr/>
          <a:lstStyle/>
          <a:p>
            <a:r>
              <a:rPr lang="en-US" sz="4000" dirty="0" smtClean="0"/>
              <a:t>How </a:t>
            </a:r>
            <a:r>
              <a:rPr lang="en-US" sz="4000" dirty="0" smtClean="0"/>
              <a:t>to maintain a sustained growth of funding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14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905000"/>
            <a:ext cx="7129462" cy="3505200"/>
          </a:xfrm>
        </p:spPr>
        <p:txBody>
          <a:bodyPr/>
          <a:lstStyle/>
          <a:p>
            <a:pPr marL="457200" indent="-457200">
              <a:buFont typeface="Wingdings" pitchFamily="2" charset="2"/>
              <a:buChar char="v"/>
            </a:pPr>
            <a:r>
              <a:rPr lang="en-US" dirty="0" smtClean="0"/>
              <a:t>Dwindling </a:t>
            </a:r>
            <a:r>
              <a:rPr lang="en-US" dirty="0" err="1" smtClean="0"/>
              <a:t>govt</a:t>
            </a:r>
            <a:r>
              <a:rPr lang="en-US" dirty="0" smtClean="0"/>
              <a:t> funding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GB" dirty="0" smtClean="0"/>
              <a:t>Lack of philanthropic culture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GB" dirty="0" smtClean="0"/>
              <a:t>Lack of government incentives e.g. Ensuring donations are tax deductable, tax holiday for utilisation of local innovation, etc </a:t>
            </a:r>
            <a:endParaRPr lang="en-US" dirty="0" smtClean="0"/>
          </a:p>
          <a:p>
            <a:pPr marL="514350" indent="-514350"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0" y="381001"/>
            <a:ext cx="6400800" cy="1143000"/>
          </a:xfrm>
        </p:spPr>
        <p:txBody>
          <a:bodyPr/>
          <a:lstStyle/>
          <a:p>
            <a:r>
              <a:rPr lang="en-US" dirty="0" smtClean="0"/>
              <a:t>Challenges (</a:t>
            </a:r>
            <a:r>
              <a:rPr lang="en-US" dirty="0" err="1" smtClean="0"/>
              <a:t>Govt</a:t>
            </a:r>
            <a:r>
              <a:rPr lang="en-US" dirty="0" smtClean="0"/>
              <a:t> &amp; External)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15</a:t>
            </a:fld>
            <a:r>
              <a:rPr lang="en-US" dirty="0" smtClean="0"/>
              <a:t>	 Certified 		http://www.uonbi.ac.ke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828800"/>
            <a:ext cx="7408862" cy="345122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v"/>
            </a:pPr>
            <a:r>
              <a:rPr lang="en-US" dirty="0" smtClean="0"/>
              <a:t>Research time is not protected in many institutions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dirty="0" smtClean="0"/>
              <a:t>Delayed access to funds in a timely manner so project is on time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dirty="0" smtClean="0"/>
              <a:t>Slow procurement processes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dirty="0" smtClean="0"/>
              <a:t>Inadequate staff capacity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dirty="0" smtClean="0"/>
              <a:t>Delays in submitting reports to donors (risk of getting blacklisted)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304800"/>
            <a:ext cx="7086600" cy="1295400"/>
          </a:xfrm>
        </p:spPr>
        <p:txBody>
          <a:bodyPr/>
          <a:lstStyle/>
          <a:p>
            <a:r>
              <a:rPr lang="en-US" dirty="0" smtClean="0"/>
              <a:t>Challenges (Institutional)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16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828800"/>
            <a:ext cx="7408862" cy="4297363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/>
              <a:t>Thank you </a:t>
            </a:r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b="1" u="sng" dirty="0" smtClean="0"/>
              <a:t>Contact:</a:t>
            </a:r>
          </a:p>
          <a:p>
            <a:pPr>
              <a:buNone/>
            </a:pPr>
            <a:r>
              <a:rPr lang="en-US" b="1" dirty="0" smtClean="0"/>
              <a:t>Office of the Deputy Vice-Chancellor </a:t>
            </a:r>
          </a:p>
          <a:p>
            <a:pPr>
              <a:buNone/>
            </a:pPr>
            <a:r>
              <a:rPr lang="en-US" b="1" dirty="0" smtClean="0"/>
              <a:t>(Research Production and Extension)</a:t>
            </a:r>
          </a:p>
          <a:p>
            <a:pPr>
              <a:buNone/>
            </a:pPr>
            <a:r>
              <a:rPr lang="en-US" b="1" dirty="0" smtClean="0"/>
              <a:t>Central Administration  Block, 3</a:t>
            </a:r>
            <a:r>
              <a:rPr lang="en-US" b="1" baseline="30000" dirty="0" smtClean="0"/>
              <a:t>rd</a:t>
            </a:r>
            <a:r>
              <a:rPr lang="en-US" b="1" dirty="0" smtClean="0"/>
              <a:t> Floor Room 302</a:t>
            </a:r>
          </a:p>
          <a:p>
            <a:pPr>
              <a:buNone/>
            </a:pPr>
            <a:r>
              <a:rPr lang="en-US" b="1" dirty="0" smtClean="0"/>
              <a:t>Tel: 318262 Ext 28730/28711 or 2315416 (DL)</a:t>
            </a:r>
          </a:p>
          <a:p>
            <a:pPr>
              <a:buNone/>
            </a:pPr>
            <a:r>
              <a:rPr lang="en-US" b="1" dirty="0" smtClean="0"/>
              <a:t>E-mail</a:t>
            </a:r>
            <a:r>
              <a:rPr lang="en-US" b="1" smtClean="0"/>
              <a:t>: </a:t>
            </a:r>
            <a:r>
              <a:rPr lang="en-US" b="1" smtClean="0">
                <a:hlinkClick r:id="rId2"/>
              </a:rPr>
              <a:t>dvcrpe@uonbi.ac.ke</a:t>
            </a:r>
            <a:r>
              <a:rPr lang="en-US" b="1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17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981200"/>
            <a:ext cx="5638800" cy="4144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Landscape of research funding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Sources of research funding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Securing funding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Managing </a:t>
            </a:r>
            <a:r>
              <a:rPr lang="en-US" dirty="0" smtClean="0"/>
              <a:t>funding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Mobilization of funding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Sustained growth of funding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Challenges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685800"/>
            <a:ext cx="7543800" cy="1252537"/>
          </a:xfrm>
        </p:spPr>
        <p:txBody>
          <a:bodyPr/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2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828800"/>
            <a:ext cx="7408862" cy="42973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GB" dirty="0" smtClean="0"/>
              <a:t>Stringent accountability expectations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/>
              <a:t>Decline in government financial support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/>
              <a:t>Expectation to undertake research with impact on society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/>
              <a:t>Increased expectation to contribute to national/global economic competitiveness, policy and practice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 shift of bulk of funding from NGOs to institutions of higher learning, research institutions, and state/development agencies</a:t>
            </a:r>
          </a:p>
          <a:p>
            <a:pPr marL="457200" indent="-457200">
              <a:buFont typeface="Wingdings" pitchFamily="2" charset="2"/>
              <a:buChar char="v"/>
            </a:pPr>
            <a:endParaRPr lang="en-GB" dirty="0" smtClean="0"/>
          </a:p>
          <a:p>
            <a:pPr marL="457200" indent="-457200">
              <a:buFont typeface="Wingdings" pitchFamily="2" charset="2"/>
              <a:buChar char="v"/>
            </a:pPr>
            <a:endParaRPr lang="en-GB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9200" y="762000"/>
            <a:ext cx="6629400" cy="1219200"/>
          </a:xfrm>
        </p:spPr>
        <p:txBody>
          <a:bodyPr/>
          <a:lstStyle/>
          <a:p>
            <a:r>
              <a:rPr lang="en-US" dirty="0" smtClean="0"/>
              <a:t>The landscape of research funding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3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219200"/>
            <a:ext cx="7408862" cy="4906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Government budgetary allocation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Internal institutional budgets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External funding such as;</a:t>
            </a:r>
          </a:p>
          <a:p>
            <a:pPr lvl="2">
              <a:buNone/>
            </a:pPr>
            <a:r>
              <a:rPr lang="en-US" dirty="0" smtClean="0"/>
              <a:t>Development agencies, </a:t>
            </a:r>
          </a:p>
          <a:p>
            <a:pPr lvl="2">
              <a:buNone/>
            </a:pPr>
            <a:r>
              <a:rPr lang="en-US" dirty="0" smtClean="0"/>
              <a:t>Not-for-profit </a:t>
            </a:r>
            <a:r>
              <a:rPr lang="en-US" dirty="0" err="1" smtClean="0"/>
              <a:t>organisations</a:t>
            </a:r>
            <a:r>
              <a:rPr lang="en-US" dirty="0" smtClean="0"/>
              <a:t>, </a:t>
            </a:r>
          </a:p>
          <a:p>
            <a:pPr lvl="2">
              <a:buNone/>
            </a:pPr>
            <a:r>
              <a:rPr lang="en-US" dirty="0" smtClean="0"/>
              <a:t>Investors, </a:t>
            </a:r>
          </a:p>
          <a:p>
            <a:pPr lvl="2">
              <a:buNone/>
            </a:pPr>
            <a:r>
              <a:rPr lang="en-US" dirty="0" smtClean="0"/>
              <a:t>Industry, </a:t>
            </a:r>
          </a:p>
          <a:p>
            <a:pPr lvl="2">
              <a:buNone/>
            </a:pPr>
            <a:r>
              <a:rPr lang="en-US" dirty="0" smtClean="0"/>
              <a:t>Philanthropic </a:t>
            </a:r>
            <a:r>
              <a:rPr lang="en-US" dirty="0" err="1" smtClean="0"/>
              <a:t>organisations</a:t>
            </a:r>
            <a:endParaRPr lang="en-US" dirty="0" smtClean="0"/>
          </a:p>
          <a:p>
            <a:pPr lvl="2">
              <a:buNone/>
            </a:pPr>
            <a:r>
              <a:rPr lang="en-US" dirty="0" smtClean="0"/>
              <a:t>Professional societies</a:t>
            </a:r>
          </a:p>
          <a:p>
            <a:pPr lvl="2">
              <a:buNone/>
            </a:pPr>
            <a:r>
              <a:rPr lang="en-US" dirty="0" smtClean="0"/>
              <a:t>Foundations and </a:t>
            </a:r>
            <a:r>
              <a:rPr lang="en-US" dirty="0" smtClean="0"/>
              <a:t>Trusts</a:t>
            </a:r>
          </a:p>
          <a:p>
            <a:pPr lvl="2">
              <a:buNone/>
            </a:pPr>
            <a:r>
              <a:rPr lang="en-US" dirty="0" smtClean="0"/>
              <a:t>Venture capitalists</a:t>
            </a:r>
          </a:p>
          <a:p>
            <a:pPr lvl="2">
              <a:buNone/>
            </a:pPr>
            <a:r>
              <a:rPr lang="en-US" dirty="0" smtClean="0"/>
              <a:t>Angel investors</a:t>
            </a:r>
          </a:p>
          <a:p>
            <a:pPr lvl="2">
              <a:buNone/>
            </a:pPr>
            <a:r>
              <a:rPr lang="en-US" dirty="0" smtClean="0"/>
              <a:t>Crowd sourcing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304801"/>
            <a:ext cx="6477000" cy="1143000"/>
          </a:xfrm>
        </p:spPr>
        <p:txBody>
          <a:bodyPr/>
          <a:lstStyle/>
          <a:p>
            <a:r>
              <a:rPr lang="en-US" dirty="0" smtClean="0"/>
              <a:t>Who funds research?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4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752600"/>
            <a:ext cx="7408862" cy="43735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Tuition fees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Third stream income from;</a:t>
            </a:r>
          </a:p>
          <a:p>
            <a:pPr marL="760413" lvl="1" indent="-457200">
              <a:buFont typeface="Wingdings" pitchFamily="2" charset="2"/>
              <a:buChar char="v"/>
            </a:pPr>
            <a:r>
              <a:rPr lang="en-US" sz="2400" dirty="0" smtClean="0"/>
              <a:t>University advancement (new focus on fundraising/friend-raising)</a:t>
            </a:r>
          </a:p>
          <a:p>
            <a:pPr marL="760413" lvl="1" indent="-457200">
              <a:buFont typeface="Wingdings" pitchFamily="2" charset="2"/>
              <a:buChar char="v"/>
            </a:pPr>
            <a:r>
              <a:rPr lang="en-US" sz="2400" dirty="0" smtClean="0"/>
              <a:t>Consultancy services and contracted research</a:t>
            </a:r>
          </a:p>
          <a:p>
            <a:pPr marL="760413" lvl="1" indent="-457200">
              <a:buFont typeface="Wingdings" pitchFamily="2" charset="2"/>
              <a:buChar char="v"/>
            </a:pPr>
            <a:r>
              <a:rPr lang="en-US" sz="2400" dirty="0" smtClean="0"/>
              <a:t>Revenue from commercialization of research outputs</a:t>
            </a:r>
          </a:p>
          <a:p>
            <a:pPr marL="760413" lvl="1" indent="-457200">
              <a:buFont typeface="Wingdings" pitchFamily="2" charset="2"/>
              <a:buChar char="v"/>
            </a:pPr>
            <a:r>
              <a:rPr lang="en-US" sz="2400" dirty="0" smtClean="0"/>
              <a:t>Endowments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304800"/>
            <a:ext cx="7010400" cy="1295400"/>
          </a:xfrm>
        </p:spPr>
        <p:txBody>
          <a:bodyPr/>
          <a:lstStyle/>
          <a:p>
            <a:r>
              <a:rPr lang="en-US" dirty="0" smtClean="0"/>
              <a:t>Other possible sources of funding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5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2133600"/>
            <a:ext cx="7408862" cy="39925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Funding opportunities databases/platforms such as Research Professional, SPIN, </a:t>
            </a:r>
            <a:r>
              <a:rPr lang="en-US" dirty="0" err="1" smtClean="0"/>
              <a:t>Edudonor</a:t>
            </a:r>
            <a:r>
              <a:rPr lang="en-US" dirty="0" smtClean="0"/>
              <a:t> index, etc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Major funding bodies platforms and websites, </a:t>
            </a:r>
            <a:r>
              <a:rPr lang="en-US" dirty="0" err="1" smtClean="0"/>
              <a:t>eg</a:t>
            </a:r>
            <a:r>
              <a:rPr lang="en-US" dirty="0" smtClean="0"/>
              <a:t> EU, NIH, NSF, NRF, NACOSTI, etc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Networks - institutional and personal networks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47800" y="685800"/>
            <a:ext cx="6324600" cy="990600"/>
          </a:xfrm>
        </p:spPr>
        <p:txBody>
          <a:bodyPr/>
          <a:lstStyle/>
          <a:p>
            <a:r>
              <a:rPr lang="en-US" dirty="0" smtClean="0"/>
              <a:t>Obtaining information on funding opportunities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6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295400"/>
            <a:ext cx="7924800" cy="48307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Get to know the funding sources, the key people,  upcoming opportunities, </a:t>
            </a:r>
            <a:r>
              <a:rPr lang="en-US" dirty="0" err="1" smtClean="0"/>
              <a:t>programme</a:t>
            </a:r>
            <a:r>
              <a:rPr lang="en-US" dirty="0" smtClean="0"/>
              <a:t> areas, etc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Build relationships and networks with the funding bodies as well as in research circles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Undertake relevant research – addressing pertinent </a:t>
            </a:r>
            <a:r>
              <a:rPr lang="en-US" dirty="0" err="1" smtClean="0"/>
              <a:t>devt</a:t>
            </a:r>
            <a:r>
              <a:rPr lang="en-US" dirty="0" smtClean="0"/>
              <a:t> issues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Work with senior colleagues at first to build your portfolio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Collaborate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Write winning proposals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Ensure that you deliver on your commitment once you get the grant (better use of funding leads to more funding)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7</a:t>
            </a:fld>
            <a:r>
              <a:rPr lang="en-US" dirty="0" smtClean="0"/>
              <a:t>	 Certified 		http://www.uonbi.ac.ke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19200" y="304801"/>
            <a:ext cx="6553200" cy="1219200"/>
          </a:xfrm>
        </p:spPr>
        <p:txBody>
          <a:bodyPr/>
          <a:lstStyle/>
          <a:p>
            <a:r>
              <a:rPr lang="en-US" dirty="0" smtClean="0"/>
              <a:t>How to secure funding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828800"/>
            <a:ext cx="7408862" cy="4297363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The need to ensure;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An effective and supportive administrative structures and processes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Enhanced capacity of researchers and the research management systems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Management of innovations and knowledge transfer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Dissemination and openness of findings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9200" y="304800"/>
            <a:ext cx="6553200" cy="1295400"/>
          </a:xfrm>
        </p:spPr>
        <p:txBody>
          <a:bodyPr/>
          <a:lstStyle/>
          <a:p>
            <a:r>
              <a:rPr lang="en-US" dirty="0" smtClean="0"/>
              <a:t>Managing research funding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8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524000"/>
            <a:ext cx="7408862" cy="46021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Ensure there is effective administrative structures to support your research/researchers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Institutional strategic direction and management that supports the research agenda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Create awareness of research processes and procedures among staff, researchers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Build a liaison channel with you funders and stakeholders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304801"/>
            <a:ext cx="6477000" cy="1219200"/>
          </a:xfrm>
        </p:spPr>
        <p:txBody>
          <a:bodyPr/>
          <a:lstStyle/>
          <a:p>
            <a:r>
              <a:rPr lang="en-US" sz="4000" dirty="0" smtClean="0"/>
              <a:t>1. Administrative structures and processes 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9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3074</TotalTime>
  <Words>929</Words>
  <Application>Microsoft Office PowerPoint</Application>
  <PresentationFormat>On-screen Show (4:3)</PresentationFormat>
  <Paragraphs>140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Waveform</vt:lpstr>
      <vt:lpstr>Slide 1</vt:lpstr>
      <vt:lpstr>Presentation Outline</vt:lpstr>
      <vt:lpstr>The landscape of research funding</vt:lpstr>
      <vt:lpstr>Who funds research?</vt:lpstr>
      <vt:lpstr>Other possible sources of funding</vt:lpstr>
      <vt:lpstr>Obtaining information on funding opportunities</vt:lpstr>
      <vt:lpstr>How to secure funding</vt:lpstr>
      <vt:lpstr>Managing research funding</vt:lpstr>
      <vt:lpstr>1. Administrative structures and processes </vt:lpstr>
      <vt:lpstr>2. Research and research management capacity</vt:lpstr>
      <vt:lpstr>3. Innovation and IP rights</vt:lpstr>
      <vt:lpstr>4. Dissemination/Openness</vt:lpstr>
      <vt:lpstr>How can we sustainably mobilise funding for research?</vt:lpstr>
      <vt:lpstr>How to maintain a sustained growth of funding</vt:lpstr>
      <vt:lpstr>Challenges (Govt &amp; External)</vt:lpstr>
      <vt:lpstr>Challenges (Institutional)</vt:lpstr>
      <vt:lpstr>Slide 17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Web Communications</dc:creator>
  <cp:lastModifiedBy>romwandho</cp:lastModifiedBy>
  <cp:revision>345</cp:revision>
  <dcterms:created xsi:type="dcterms:W3CDTF">2012-07-02T07:54:23Z</dcterms:created>
  <dcterms:modified xsi:type="dcterms:W3CDTF">2016-09-15T06:32:08Z</dcterms:modified>
</cp:coreProperties>
</file>