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98" r:id="rId2"/>
  </p:sldMasterIdLst>
  <p:notesMasterIdLst>
    <p:notesMasterId r:id="rId43"/>
  </p:notesMasterIdLst>
  <p:sldIdLst>
    <p:sldId id="292" r:id="rId3"/>
    <p:sldId id="313" r:id="rId4"/>
    <p:sldId id="318" r:id="rId5"/>
    <p:sldId id="367" r:id="rId6"/>
    <p:sldId id="358" r:id="rId7"/>
    <p:sldId id="380" r:id="rId8"/>
    <p:sldId id="355" r:id="rId9"/>
    <p:sldId id="294" r:id="rId10"/>
    <p:sldId id="314" r:id="rId11"/>
    <p:sldId id="297" r:id="rId12"/>
    <p:sldId id="319" r:id="rId13"/>
    <p:sldId id="369" r:id="rId14"/>
    <p:sldId id="299" r:id="rId15"/>
    <p:sldId id="301" r:id="rId16"/>
    <p:sldId id="348" r:id="rId17"/>
    <p:sldId id="356" r:id="rId18"/>
    <p:sldId id="350" r:id="rId19"/>
    <p:sldId id="345" r:id="rId20"/>
    <p:sldId id="368" r:id="rId21"/>
    <p:sldId id="370" r:id="rId22"/>
    <p:sldId id="361" r:id="rId23"/>
    <p:sldId id="346" r:id="rId24"/>
    <p:sldId id="305" r:id="rId25"/>
    <p:sldId id="304" r:id="rId26"/>
    <p:sldId id="372" r:id="rId27"/>
    <p:sldId id="315" r:id="rId28"/>
    <p:sldId id="374" r:id="rId29"/>
    <p:sldId id="362" r:id="rId30"/>
    <p:sldId id="365" r:id="rId31"/>
    <p:sldId id="366" r:id="rId32"/>
    <p:sldId id="381" r:id="rId33"/>
    <p:sldId id="382" r:id="rId34"/>
    <p:sldId id="321" r:id="rId35"/>
    <p:sldId id="375" r:id="rId36"/>
    <p:sldId id="317" r:id="rId37"/>
    <p:sldId id="323" r:id="rId38"/>
    <p:sldId id="347" r:id="rId39"/>
    <p:sldId id="363" r:id="rId40"/>
    <p:sldId id="364" r:id="rId41"/>
    <p:sldId id="341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62" autoAdjust="0"/>
  </p:normalViewPr>
  <p:slideViewPr>
    <p:cSldViewPr>
      <p:cViewPr>
        <p:scale>
          <a:sx n="66" d="100"/>
          <a:sy n="66" d="100"/>
        </p:scale>
        <p:origin x="-14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B8EAB0-E070-4F91-AE1F-1C02819EFDD1}" type="doc">
      <dgm:prSet loTypeId="urn:microsoft.com/office/officeart/2005/8/layout/pyramid1" loCatId="pyramid" qsTypeId="urn:microsoft.com/office/officeart/2005/8/quickstyle/3d2" qsCatId="3D" csTypeId="urn:microsoft.com/office/officeart/2005/8/colors/colorful2" csCatId="colorful" phldr="1"/>
      <dgm:spPr/>
    </dgm:pt>
    <dgm:pt modelId="{08593BA9-3DEE-470E-9543-FB32EE6BAC7E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3600" b="1" dirty="0" smtClean="0"/>
            <a:t>Revenue</a:t>
          </a:r>
          <a:endParaRPr lang="en-GB" sz="3600" b="1" dirty="0"/>
        </a:p>
      </dgm:t>
    </dgm:pt>
    <dgm:pt modelId="{A0967FC1-6042-46BA-9762-FC46927E1107}" type="parTrans" cxnId="{1AF9BFF0-66F7-495D-8C50-F5DA0FED06CD}">
      <dgm:prSet/>
      <dgm:spPr/>
      <dgm:t>
        <a:bodyPr/>
        <a:lstStyle/>
        <a:p>
          <a:endParaRPr lang="en-GB"/>
        </a:p>
      </dgm:t>
    </dgm:pt>
    <dgm:pt modelId="{295B95F0-DD54-45D7-A27B-FF63CD5882A6}" type="sibTrans" cxnId="{1AF9BFF0-66F7-495D-8C50-F5DA0FED06CD}">
      <dgm:prSet/>
      <dgm:spPr/>
      <dgm:t>
        <a:bodyPr/>
        <a:lstStyle/>
        <a:p>
          <a:endParaRPr lang="en-GB"/>
        </a:p>
      </dgm:t>
    </dgm:pt>
    <dgm:pt modelId="{05912613-D297-4E88-B880-DB3C2EC6E8AA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3600" b="1" dirty="0" smtClean="0"/>
            <a:t>Business plan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800" b="1" dirty="0" smtClean="0"/>
            <a:t>(Product is refined)</a:t>
          </a:r>
          <a:endParaRPr lang="en-GB" sz="1800" b="1" dirty="0"/>
        </a:p>
      </dgm:t>
    </dgm:pt>
    <dgm:pt modelId="{B8318882-9495-4542-B250-1C9DF2DF5927}" type="parTrans" cxnId="{BE3EE6A3-BACE-4857-87DC-DB4813D01E0E}">
      <dgm:prSet/>
      <dgm:spPr/>
      <dgm:t>
        <a:bodyPr/>
        <a:lstStyle/>
        <a:p>
          <a:endParaRPr lang="en-GB"/>
        </a:p>
      </dgm:t>
    </dgm:pt>
    <dgm:pt modelId="{9643304D-D7AB-4B92-8968-8A6F361EB0D4}" type="sibTrans" cxnId="{BE3EE6A3-BACE-4857-87DC-DB4813D01E0E}">
      <dgm:prSet/>
      <dgm:spPr/>
      <dgm:t>
        <a:bodyPr/>
        <a:lstStyle/>
        <a:p>
          <a:endParaRPr lang="en-GB"/>
        </a:p>
      </dgm:t>
    </dgm:pt>
    <dgm:pt modelId="{769E7FE6-3942-40E8-9A5C-95107B59B9F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3600" b="1" dirty="0" smtClean="0"/>
            <a:t>Idea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800" b="1" dirty="0" smtClean="0"/>
            <a:t>(search/customer/ pivot)</a:t>
          </a:r>
          <a:endParaRPr lang="en-GB" sz="1800" b="1" dirty="0"/>
        </a:p>
      </dgm:t>
    </dgm:pt>
    <dgm:pt modelId="{B91AC33D-F52A-48A4-874C-5DDCE38515B9}" type="parTrans" cxnId="{A3A31BC5-E547-43A5-B9CB-E62428240AAF}">
      <dgm:prSet/>
      <dgm:spPr/>
      <dgm:t>
        <a:bodyPr/>
        <a:lstStyle/>
        <a:p>
          <a:endParaRPr lang="en-GB"/>
        </a:p>
      </dgm:t>
    </dgm:pt>
    <dgm:pt modelId="{14258F79-ABF3-4184-8FF8-17C4C5984BEB}" type="sibTrans" cxnId="{A3A31BC5-E547-43A5-B9CB-E62428240AAF}">
      <dgm:prSet/>
      <dgm:spPr/>
      <dgm:t>
        <a:bodyPr/>
        <a:lstStyle/>
        <a:p>
          <a:endParaRPr lang="en-GB"/>
        </a:p>
      </dgm:t>
    </dgm:pt>
    <dgm:pt modelId="{6712174A-75F0-4D31-A5E8-69535BB5852D}">
      <dgm:prSet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3600" b="1" dirty="0" smtClean="0"/>
            <a:t>Scale</a:t>
          </a:r>
          <a:endParaRPr lang="en-GB" sz="3600" b="1" dirty="0"/>
        </a:p>
      </dgm:t>
    </dgm:pt>
    <dgm:pt modelId="{70F6769A-83A6-4387-9B24-CC7417548036}" type="parTrans" cxnId="{28F7FFCF-E909-459E-B367-DA7EB0E88692}">
      <dgm:prSet/>
      <dgm:spPr/>
      <dgm:t>
        <a:bodyPr/>
        <a:lstStyle/>
        <a:p>
          <a:endParaRPr lang="en-GB"/>
        </a:p>
      </dgm:t>
    </dgm:pt>
    <dgm:pt modelId="{BD7DACD3-51C0-4AF8-920F-ABBF59C5AE3E}" type="sibTrans" cxnId="{28F7FFCF-E909-459E-B367-DA7EB0E88692}">
      <dgm:prSet/>
      <dgm:spPr/>
      <dgm:t>
        <a:bodyPr/>
        <a:lstStyle/>
        <a:p>
          <a:endParaRPr lang="en-GB"/>
        </a:p>
      </dgm:t>
    </dgm:pt>
    <dgm:pt modelId="{0B21638B-02B7-45B3-BF5F-2729B9311176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3600" b="1" dirty="0" smtClean="0"/>
            <a:t>Profit</a:t>
          </a:r>
          <a:endParaRPr lang="en-GB" sz="3600" b="1" dirty="0"/>
        </a:p>
      </dgm:t>
    </dgm:pt>
    <dgm:pt modelId="{6D4677DF-DFE8-41B1-A631-885190F2D052}" type="parTrans" cxnId="{29FDECA3-CDC0-42A9-BC1C-0DA8B7D4603B}">
      <dgm:prSet/>
      <dgm:spPr/>
      <dgm:t>
        <a:bodyPr/>
        <a:lstStyle/>
        <a:p>
          <a:endParaRPr lang="en-GB"/>
        </a:p>
      </dgm:t>
    </dgm:pt>
    <dgm:pt modelId="{04127B93-F875-4A3F-9463-AABBB55C2483}" type="sibTrans" cxnId="{29FDECA3-CDC0-42A9-BC1C-0DA8B7D4603B}">
      <dgm:prSet/>
      <dgm:spPr/>
      <dgm:t>
        <a:bodyPr/>
        <a:lstStyle/>
        <a:p>
          <a:endParaRPr lang="en-GB"/>
        </a:p>
      </dgm:t>
    </dgm:pt>
    <dgm:pt modelId="{41EC8728-BBD1-41DF-B294-6FC39B543463}" type="pres">
      <dgm:prSet presAssocID="{EFB8EAB0-E070-4F91-AE1F-1C02819EFDD1}" presName="Name0" presStyleCnt="0">
        <dgm:presLayoutVars>
          <dgm:dir/>
          <dgm:animLvl val="lvl"/>
          <dgm:resizeHandles val="exact"/>
        </dgm:presLayoutVars>
      </dgm:prSet>
      <dgm:spPr/>
    </dgm:pt>
    <dgm:pt modelId="{750987B1-06CD-4DE9-899D-21D7EDA437C5}" type="pres">
      <dgm:prSet presAssocID="{6712174A-75F0-4D31-A5E8-69535BB5852D}" presName="Name8" presStyleCnt="0"/>
      <dgm:spPr/>
    </dgm:pt>
    <dgm:pt modelId="{AAEDA803-14C1-4B7D-9453-F7BDE97DFA61}" type="pres">
      <dgm:prSet presAssocID="{6712174A-75F0-4D31-A5E8-69535BB5852D}" presName="level" presStyleLbl="node1" presStyleIdx="0" presStyleCnt="5" custScaleX="101164" custScaleY="97100" custLinFactNeighborX="1561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7ACF8E-C750-4967-8A59-0EF6B2E22C6D}" type="pres">
      <dgm:prSet presAssocID="{6712174A-75F0-4D31-A5E8-69535BB5852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2770A5-E99B-46E7-B830-B5EA15C33E48}" type="pres">
      <dgm:prSet presAssocID="{0B21638B-02B7-45B3-BF5F-2729B9311176}" presName="Name8" presStyleCnt="0"/>
      <dgm:spPr/>
    </dgm:pt>
    <dgm:pt modelId="{1CDE4991-AEF3-4E29-98D6-6D35903C90F3}" type="pres">
      <dgm:prSet presAssocID="{0B21638B-02B7-45B3-BF5F-2729B9311176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DD5D10-75D5-4396-B678-093D143AE4FB}" type="pres">
      <dgm:prSet presAssocID="{0B21638B-02B7-45B3-BF5F-2729B931117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81F2AB-3D58-45AC-9C9B-6B3A78DAC96B}" type="pres">
      <dgm:prSet presAssocID="{08593BA9-3DEE-470E-9543-FB32EE6BAC7E}" presName="Name8" presStyleCnt="0"/>
      <dgm:spPr/>
    </dgm:pt>
    <dgm:pt modelId="{FF01B49D-592B-42A3-8CAA-54040F6BF667}" type="pres">
      <dgm:prSet presAssocID="{08593BA9-3DEE-470E-9543-FB32EE6BAC7E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89E927-C35B-4C02-89F1-60CEFF9025A8}" type="pres">
      <dgm:prSet presAssocID="{08593BA9-3DEE-470E-9543-FB32EE6BAC7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6F14E4-0F67-4018-8D23-65430029CBCD}" type="pres">
      <dgm:prSet presAssocID="{05912613-D297-4E88-B880-DB3C2EC6E8AA}" presName="Name8" presStyleCnt="0"/>
      <dgm:spPr/>
    </dgm:pt>
    <dgm:pt modelId="{C351F581-8EC6-4735-AA97-6E5EF3628ADE}" type="pres">
      <dgm:prSet presAssocID="{05912613-D297-4E88-B880-DB3C2EC6E8AA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D7B1BD-708B-487E-BA91-B25DC0E03D21}" type="pres">
      <dgm:prSet presAssocID="{05912613-D297-4E88-B880-DB3C2EC6E8A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8A2712-FEB3-405B-861F-9B1E6A10FDE0}" type="pres">
      <dgm:prSet presAssocID="{769E7FE6-3942-40E8-9A5C-95107B59B9F0}" presName="Name8" presStyleCnt="0"/>
      <dgm:spPr/>
    </dgm:pt>
    <dgm:pt modelId="{FED3C183-89D9-4D82-8EA1-0B0BE165C43D}" type="pres">
      <dgm:prSet presAssocID="{769E7FE6-3942-40E8-9A5C-95107B59B9F0}" presName="level" presStyleLbl="node1" presStyleIdx="4" presStyleCnt="5" custScaleX="100000" custLinFactNeighborX="0" custLinFactNeighborY="116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50EFA3-10B6-40BC-A428-C94702ACCF82}" type="pres">
      <dgm:prSet presAssocID="{769E7FE6-3942-40E8-9A5C-95107B59B9F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AF9BFF0-66F7-495D-8C50-F5DA0FED06CD}" srcId="{EFB8EAB0-E070-4F91-AE1F-1C02819EFDD1}" destId="{08593BA9-3DEE-470E-9543-FB32EE6BAC7E}" srcOrd="2" destOrd="0" parTransId="{A0967FC1-6042-46BA-9762-FC46927E1107}" sibTransId="{295B95F0-DD54-45D7-A27B-FF63CD5882A6}"/>
    <dgm:cxn modelId="{BC2AEB22-17B7-4EBE-8612-75391BC951B4}" type="presOf" srcId="{769E7FE6-3942-40E8-9A5C-95107B59B9F0}" destId="{FED3C183-89D9-4D82-8EA1-0B0BE165C43D}" srcOrd="0" destOrd="0" presId="urn:microsoft.com/office/officeart/2005/8/layout/pyramid1"/>
    <dgm:cxn modelId="{FB8478E2-035C-4F7B-81A0-BAABD2A5C2C9}" type="presOf" srcId="{05912613-D297-4E88-B880-DB3C2EC6E8AA}" destId="{C351F581-8EC6-4735-AA97-6E5EF3628ADE}" srcOrd="0" destOrd="0" presId="urn:microsoft.com/office/officeart/2005/8/layout/pyramid1"/>
    <dgm:cxn modelId="{A3A31BC5-E547-43A5-B9CB-E62428240AAF}" srcId="{EFB8EAB0-E070-4F91-AE1F-1C02819EFDD1}" destId="{769E7FE6-3942-40E8-9A5C-95107B59B9F0}" srcOrd="4" destOrd="0" parTransId="{B91AC33D-F52A-48A4-874C-5DDCE38515B9}" sibTransId="{14258F79-ABF3-4184-8FF8-17C4C5984BEB}"/>
    <dgm:cxn modelId="{F0A9BCA4-34F0-4E1F-B321-B4F6ABFC1CA9}" type="presOf" srcId="{0B21638B-02B7-45B3-BF5F-2729B9311176}" destId="{1CDE4991-AEF3-4E29-98D6-6D35903C90F3}" srcOrd="0" destOrd="0" presId="urn:microsoft.com/office/officeart/2005/8/layout/pyramid1"/>
    <dgm:cxn modelId="{BE3EE6A3-BACE-4857-87DC-DB4813D01E0E}" srcId="{EFB8EAB0-E070-4F91-AE1F-1C02819EFDD1}" destId="{05912613-D297-4E88-B880-DB3C2EC6E8AA}" srcOrd="3" destOrd="0" parTransId="{B8318882-9495-4542-B250-1C9DF2DF5927}" sibTransId="{9643304D-D7AB-4B92-8968-8A6F361EB0D4}"/>
    <dgm:cxn modelId="{59CD0BDD-3E7F-4CA7-9090-975A347F6580}" type="presOf" srcId="{05912613-D297-4E88-B880-DB3C2EC6E8AA}" destId="{83D7B1BD-708B-487E-BA91-B25DC0E03D21}" srcOrd="1" destOrd="0" presId="urn:microsoft.com/office/officeart/2005/8/layout/pyramid1"/>
    <dgm:cxn modelId="{82B8F077-0899-4892-826E-A4F6457250C7}" type="presOf" srcId="{0B21638B-02B7-45B3-BF5F-2729B9311176}" destId="{E1DD5D10-75D5-4396-B678-093D143AE4FB}" srcOrd="1" destOrd="0" presId="urn:microsoft.com/office/officeart/2005/8/layout/pyramid1"/>
    <dgm:cxn modelId="{7B1CB61C-5D10-4A3E-98F0-EA0F1D5BAAE3}" type="presOf" srcId="{769E7FE6-3942-40E8-9A5C-95107B59B9F0}" destId="{4B50EFA3-10B6-40BC-A428-C94702ACCF82}" srcOrd="1" destOrd="0" presId="urn:microsoft.com/office/officeart/2005/8/layout/pyramid1"/>
    <dgm:cxn modelId="{DDEF1593-B993-4099-99C8-AFA5D87F9AE4}" type="presOf" srcId="{08593BA9-3DEE-470E-9543-FB32EE6BAC7E}" destId="{6189E927-C35B-4C02-89F1-60CEFF9025A8}" srcOrd="1" destOrd="0" presId="urn:microsoft.com/office/officeart/2005/8/layout/pyramid1"/>
    <dgm:cxn modelId="{29FDECA3-CDC0-42A9-BC1C-0DA8B7D4603B}" srcId="{EFB8EAB0-E070-4F91-AE1F-1C02819EFDD1}" destId="{0B21638B-02B7-45B3-BF5F-2729B9311176}" srcOrd="1" destOrd="0" parTransId="{6D4677DF-DFE8-41B1-A631-885190F2D052}" sibTransId="{04127B93-F875-4A3F-9463-AABBB55C2483}"/>
    <dgm:cxn modelId="{88375810-5073-49B2-A409-909EE5492D59}" type="presOf" srcId="{08593BA9-3DEE-470E-9543-FB32EE6BAC7E}" destId="{FF01B49D-592B-42A3-8CAA-54040F6BF667}" srcOrd="0" destOrd="0" presId="urn:microsoft.com/office/officeart/2005/8/layout/pyramid1"/>
    <dgm:cxn modelId="{5315D3DD-B2D3-4E5F-95B8-8BAA72FD7B5D}" type="presOf" srcId="{EFB8EAB0-E070-4F91-AE1F-1C02819EFDD1}" destId="{41EC8728-BBD1-41DF-B294-6FC39B543463}" srcOrd="0" destOrd="0" presId="urn:microsoft.com/office/officeart/2005/8/layout/pyramid1"/>
    <dgm:cxn modelId="{94DD320E-FA79-48EC-B278-26B220565178}" type="presOf" srcId="{6712174A-75F0-4D31-A5E8-69535BB5852D}" destId="{A87ACF8E-C750-4967-8A59-0EF6B2E22C6D}" srcOrd="1" destOrd="0" presId="urn:microsoft.com/office/officeart/2005/8/layout/pyramid1"/>
    <dgm:cxn modelId="{28F7FFCF-E909-459E-B367-DA7EB0E88692}" srcId="{EFB8EAB0-E070-4F91-AE1F-1C02819EFDD1}" destId="{6712174A-75F0-4D31-A5E8-69535BB5852D}" srcOrd="0" destOrd="0" parTransId="{70F6769A-83A6-4387-9B24-CC7417548036}" sibTransId="{BD7DACD3-51C0-4AF8-920F-ABBF59C5AE3E}"/>
    <dgm:cxn modelId="{D360B7EF-426C-4D60-AC0A-0C33192F101C}" type="presOf" srcId="{6712174A-75F0-4D31-A5E8-69535BB5852D}" destId="{AAEDA803-14C1-4B7D-9453-F7BDE97DFA61}" srcOrd="0" destOrd="0" presId="urn:microsoft.com/office/officeart/2005/8/layout/pyramid1"/>
    <dgm:cxn modelId="{5EB3FD3F-0AD5-4D2B-BD19-3531F36DAE52}" type="presParOf" srcId="{41EC8728-BBD1-41DF-B294-6FC39B543463}" destId="{750987B1-06CD-4DE9-899D-21D7EDA437C5}" srcOrd="0" destOrd="0" presId="urn:microsoft.com/office/officeart/2005/8/layout/pyramid1"/>
    <dgm:cxn modelId="{DE43350B-173D-468A-8C34-16A60D20D65C}" type="presParOf" srcId="{750987B1-06CD-4DE9-899D-21D7EDA437C5}" destId="{AAEDA803-14C1-4B7D-9453-F7BDE97DFA61}" srcOrd="0" destOrd="0" presId="urn:microsoft.com/office/officeart/2005/8/layout/pyramid1"/>
    <dgm:cxn modelId="{694FCF6A-D177-4F1A-B825-61E1DED3D8D1}" type="presParOf" srcId="{750987B1-06CD-4DE9-899D-21D7EDA437C5}" destId="{A87ACF8E-C750-4967-8A59-0EF6B2E22C6D}" srcOrd="1" destOrd="0" presId="urn:microsoft.com/office/officeart/2005/8/layout/pyramid1"/>
    <dgm:cxn modelId="{C99304D5-CDE7-43F1-A0D7-738502029F31}" type="presParOf" srcId="{41EC8728-BBD1-41DF-B294-6FC39B543463}" destId="{E22770A5-E99B-46E7-B830-B5EA15C33E48}" srcOrd="1" destOrd="0" presId="urn:microsoft.com/office/officeart/2005/8/layout/pyramid1"/>
    <dgm:cxn modelId="{293A5F8A-DF5C-4C5F-8E90-98F4FD9A1B96}" type="presParOf" srcId="{E22770A5-E99B-46E7-B830-B5EA15C33E48}" destId="{1CDE4991-AEF3-4E29-98D6-6D35903C90F3}" srcOrd="0" destOrd="0" presId="urn:microsoft.com/office/officeart/2005/8/layout/pyramid1"/>
    <dgm:cxn modelId="{ACDB299D-4414-4175-B57F-C19284EA5E49}" type="presParOf" srcId="{E22770A5-E99B-46E7-B830-B5EA15C33E48}" destId="{E1DD5D10-75D5-4396-B678-093D143AE4FB}" srcOrd="1" destOrd="0" presId="urn:microsoft.com/office/officeart/2005/8/layout/pyramid1"/>
    <dgm:cxn modelId="{A2A34FE5-1B47-49FB-87E9-5C4B3B0A7BB5}" type="presParOf" srcId="{41EC8728-BBD1-41DF-B294-6FC39B543463}" destId="{DD81F2AB-3D58-45AC-9C9B-6B3A78DAC96B}" srcOrd="2" destOrd="0" presId="urn:microsoft.com/office/officeart/2005/8/layout/pyramid1"/>
    <dgm:cxn modelId="{8B31C5DB-C4C8-4A22-8D8F-E5DDEFD6C2E7}" type="presParOf" srcId="{DD81F2AB-3D58-45AC-9C9B-6B3A78DAC96B}" destId="{FF01B49D-592B-42A3-8CAA-54040F6BF667}" srcOrd="0" destOrd="0" presId="urn:microsoft.com/office/officeart/2005/8/layout/pyramid1"/>
    <dgm:cxn modelId="{5D951150-C093-4A7B-85B9-C0A925359C17}" type="presParOf" srcId="{DD81F2AB-3D58-45AC-9C9B-6B3A78DAC96B}" destId="{6189E927-C35B-4C02-89F1-60CEFF9025A8}" srcOrd="1" destOrd="0" presId="urn:microsoft.com/office/officeart/2005/8/layout/pyramid1"/>
    <dgm:cxn modelId="{6C485C5F-5A8D-4DF3-A56C-E920D0DA1971}" type="presParOf" srcId="{41EC8728-BBD1-41DF-B294-6FC39B543463}" destId="{2B6F14E4-0F67-4018-8D23-65430029CBCD}" srcOrd="3" destOrd="0" presId="urn:microsoft.com/office/officeart/2005/8/layout/pyramid1"/>
    <dgm:cxn modelId="{A5333919-410A-4462-A71A-0EE9A5318415}" type="presParOf" srcId="{2B6F14E4-0F67-4018-8D23-65430029CBCD}" destId="{C351F581-8EC6-4735-AA97-6E5EF3628ADE}" srcOrd="0" destOrd="0" presId="urn:microsoft.com/office/officeart/2005/8/layout/pyramid1"/>
    <dgm:cxn modelId="{DF771D5A-9F9D-48B8-8FAA-D6D879031467}" type="presParOf" srcId="{2B6F14E4-0F67-4018-8D23-65430029CBCD}" destId="{83D7B1BD-708B-487E-BA91-B25DC0E03D21}" srcOrd="1" destOrd="0" presId="urn:microsoft.com/office/officeart/2005/8/layout/pyramid1"/>
    <dgm:cxn modelId="{BB9ACCFE-4353-4E56-9B76-D30270C2C543}" type="presParOf" srcId="{41EC8728-BBD1-41DF-B294-6FC39B543463}" destId="{498A2712-FEB3-405B-861F-9B1E6A10FDE0}" srcOrd="4" destOrd="0" presId="urn:microsoft.com/office/officeart/2005/8/layout/pyramid1"/>
    <dgm:cxn modelId="{3502ED51-9134-4142-8DE7-0C014B6B65F5}" type="presParOf" srcId="{498A2712-FEB3-405B-861F-9B1E6A10FDE0}" destId="{FED3C183-89D9-4D82-8EA1-0B0BE165C43D}" srcOrd="0" destOrd="0" presId="urn:microsoft.com/office/officeart/2005/8/layout/pyramid1"/>
    <dgm:cxn modelId="{4C541E4B-15C2-49F6-81C7-A52E1F17C535}" type="presParOf" srcId="{498A2712-FEB3-405B-861F-9B1E6A10FDE0}" destId="{4B50EFA3-10B6-40BC-A428-C94702ACCF8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DA803-14C1-4B7D-9453-F7BDE97DFA61}">
      <dsp:nvSpPr>
        <dsp:cNvPr id="0" name=""/>
        <dsp:cNvSpPr/>
      </dsp:nvSpPr>
      <dsp:spPr>
        <a:xfrm>
          <a:off x="3326781" y="0"/>
          <a:ext cx="1626223" cy="952599"/>
        </a:xfrm>
        <a:prstGeom prst="trapezoid">
          <a:avLst>
            <a:gd name="adj" fmla="val 8437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3600" b="1" kern="1200" dirty="0" smtClean="0"/>
            <a:t>Scale</a:t>
          </a:r>
          <a:endParaRPr lang="en-GB" sz="3600" b="1" kern="1200" dirty="0"/>
        </a:p>
      </dsp:txBody>
      <dsp:txXfrm>
        <a:off x="3326781" y="0"/>
        <a:ext cx="1626223" cy="952599"/>
      </dsp:txXfrm>
    </dsp:sp>
    <dsp:sp modelId="{1CDE4991-AEF3-4E29-98D6-6D35903C90F3}">
      <dsp:nvSpPr>
        <dsp:cNvPr id="0" name=""/>
        <dsp:cNvSpPr/>
      </dsp:nvSpPr>
      <dsp:spPr>
        <a:xfrm>
          <a:off x="2483283" y="952599"/>
          <a:ext cx="3263033" cy="981050"/>
        </a:xfrm>
        <a:prstGeom prst="trapezoid">
          <a:avLst>
            <a:gd name="adj" fmla="val 84375"/>
          </a:avLst>
        </a:prstGeom>
        <a:gradFill rotWithShape="0">
          <a:gsLst>
            <a:gs pos="0">
              <a:schemeClr val="accent2">
                <a:hueOff val="2382924"/>
                <a:satOff val="4875"/>
                <a:lumOff val="1863"/>
                <a:alphaOff val="0"/>
                <a:shade val="47500"/>
                <a:satMod val="137000"/>
              </a:schemeClr>
            </a:gs>
            <a:gs pos="55000">
              <a:schemeClr val="accent2">
                <a:hueOff val="2382924"/>
                <a:satOff val="4875"/>
                <a:lumOff val="1863"/>
                <a:alphaOff val="0"/>
                <a:shade val="69000"/>
                <a:satMod val="137000"/>
              </a:schemeClr>
            </a:gs>
            <a:gs pos="100000">
              <a:schemeClr val="accent2">
                <a:hueOff val="2382924"/>
                <a:satOff val="4875"/>
                <a:lumOff val="1863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3600" b="1" kern="1200" dirty="0" smtClean="0"/>
            <a:t>Profit</a:t>
          </a:r>
          <a:endParaRPr lang="en-GB" sz="3600" b="1" kern="1200" dirty="0"/>
        </a:p>
      </dsp:txBody>
      <dsp:txXfrm>
        <a:off x="3054313" y="952599"/>
        <a:ext cx="2120972" cy="981050"/>
      </dsp:txXfrm>
    </dsp:sp>
    <dsp:sp modelId="{FF01B49D-592B-42A3-8CAA-54040F6BF667}">
      <dsp:nvSpPr>
        <dsp:cNvPr id="0" name=""/>
        <dsp:cNvSpPr/>
      </dsp:nvSpPr>
      <dsp:spPr>
        <a:xfrm>
          <a:off x="1655522" y="1933650"/>
          <a:ext cx="4918555" cy="981050"/>
        </a:xfrm>
        <a:prstGeom prst="trapezoid">
          <a:avLst>
            <a:gd name="adj" fmla="val 84375"/>
          </a:avLst>
        </a:prstGeom>
        <a:gradFill rotWithShape="0">
          <a:gsLst>
            <a:gs pos="0">
              <a:schemeClr val="accent2">
                <a:hueOff val="4765848"/>
                <a:satOff val="9751"/>
                <a:lumOff val="3725"/>
                <a:alphaOff val="0"/>
                <a:shade val="47500"/>
                <a:satMod val="137000"/>
              </a:schemeClr>
            </a:gs>
            <a:gs pos="55000">
              <a:schemeClr val="accent2">
                <a:hueOff val="4765848"/>
                <a:satOff val="9751"/>
                <a:lumOff val="3725"/>
                <a:alphaOff val="0"/>
                <a:shade val="69000"/>
                <a:satMod val="137000"/>
              </a:schemeClr>
            </a:gs>
            <a:gs pos="100000">
              <a:schemeClr val="accent2">
                <a:hueOff val="4765848"/>
                <a:satOff val="9751"/>
                <a:lumOff val="3725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3600" b="1" kern="1200" dirty="0" smtClean="0"/>
            <a:t>Revenue</a:t>
          </a:r>
          <a:endParaRPr lang="en-GB" sz="3600" b="1" kern="1200" dirty="0"/>
        </a:p>
      </dsp:txBody>
      <dsp:txXfrm>
        <a:off x="2516269" y="1933650"/>
        <a:ext cx="3197061" cy="981050"/>
      </dsp:txXfrm>
    </dsp:sp>
    <dsp:sp modelId="{C351F581-8EC6-4735-AA97-6E5EF3628ADE}">
      <dsp:nvSpPr>
        <dsp:cNvPr id="0" name=""/>
        <dsp:cNvSpPr/>
      </dsp:nvSpPr>
      <dsp:spPr>
        <a:xfrm>
          <a:off x="827761" y="2914700"/>
          <a:ext cx="6574077" cy="981050"/>
        </a:xfrm>
        <a:prstGeom prst="trapezoid">
          <a:avLst>
            <a:gd name="adj" fmla="val 84375"/>
          </a:avLst>
        </a:prstGeom>
        <a:gradFill rotWithShape="0">
          <a:gsLst>
            <a:gs pos="0">
              <a:schemeClr val="accent2">
                <a:hueOff val="7148772"/>
                <a:satOff val="14626"/>
                <a:lumOff val="5588"/>
                <a:alphaOff val="0"/>
                <a:shade val="47500"/>
                <a:satMod val="137000"/>
              </a:schemeClr>
            </a:gs>
            <a:gs pos="55000">
              <a:schemeClr val="accent2">
                <a:hueOff val="7148772"/>
                <a:satOff val="14626"/>
                <a:lumOff val="5588"/>
                <a:alphaOff val="0"/>
                <a:shade val="69000"/>
                <a:satMod val="137000"/>
              </a:schemeClr>
            </a:gs>
            <a:gs pos="100000">
              <a:schemeClr val="accent2">
                <a:hueOff val="7148772"/>
                <a:satOff val="14626"/>
                <a:lumOff val="5588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3600" b="1" kern="1200" dirty="0" smtClean="0"/>
            <a:t>Business plan </a:t>
          </a:r>
        </a:p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b="1" kern="1200" dirty="0" smtClean="0"/>
            <a:t>(Product is refined)</a:t>
          </a:r>
          <a:endParaRPr lang="en-GB" sz="1800" b="1" kern="1200" dirty="0"/>
        </a:p>
      </dsp:txBody>
      <dsp:txXfrm>
        <a:off x="1978224" y="2914700"/>
        <a:ext cx="4273150" cy="981050"/>
      </dsp:txXfrm>
    </dsp:sp>
    <dsp:sp modelId="{FED3C183-89D9-4D82-8EA1-0B0BE165C43D}">
      <dsp:nvSpPr>
        <dsp:cNvPr id="0" name=""/>
        <dsp:cNvSpPr/>
      </dsp:nvSpPr>
      <dsp:spPr>
        <a:xfrm>
          <a:off x="0" y="3895750"/>
          <a:ext cx="8229600" cy="981050"/>
        </a:xfrm>
        <a:prstGeom prst="trapezoid">
          <a:avLst>
            <a:gd name="adj" fmla="val 84375"/>
          </a:avLst>
        </a:prstGeom>
        <a:gradFill rotWithShape="0">
          <a:gsLst>
            <a:gs pos="0">
              <a:schemeClr val="accent2">
                <a:hueOff val="9531695"/>
                <a:satOff val="19501"/>
                <a:lumOff val="7451"/>
                <a:alphaOff val="0"/>
                <a:shade val="47500"/>
                <a:satMod val="137000"/>
              </a:schemeClr>
            </a:gs>
            <a:gs pos="55000">
              <a:schemeClr val="accent2">
                <a:hueOff val="9531695"/>
                <a:satOff val="19501"/>
                <a:lumOff val="7451"/>
                <a:alphaOff val="0"/>
                <a:shade val="69000"/>
                <a:satMod val="137000"/>
              </a:schemeClr>
            </a:gs>
            <a:gs pos="100000">
              <a:schemeClr val="accent2">
                <a:hueOff val="9531695"/>
                <a:satOff val="19501"/>
                <a:lumOff val="7451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3600" b="1" kern="1200" dirty="0" smtClean="0"/>
            <a:t>Idea </a:t>
          </a:r>
        </a:p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b="1" kern="1200" dirty="0" smtClean="0"/>
            <a:t>(search/customer/ pivot)</a:t>
          </a:r>
          <a:endParaRPr lang="en-GB" sz="1800" b="1" kern="1200" dirty="0"/>
        </a:p>
      </dsp:txBody>
      <dsp:txXfrm>
        <a:off x="1440179" y="3895750"/>
        <a:ext cx="5349240" cy="981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74F588-D35A-4E01-97B2-2235D1A56FD4}" type="datetimeFigureOut">
              <a:rPr lang="en-US"/>
              <a:pPr>
                <a:defRPr/>
              </a:pPr>
              <a:t>9/16/2016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AEDAD-4A3A-4448-AC50-ADA188E5F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74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9AEDAD-4A3A-4448-AC50-ADA188E5F16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4556-EAC5-41DA-B967-F49B6B71436A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3A4B0-9BB1-4341-A018-0BDEE5A8C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01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84DE-4644-416D-9E1A-41E28718B503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40F02-68E3-4894-B204-0A95294D1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2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E5945-65E4-40E6-8C0B-EB6CA3E1FA80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D67D0-2BD0-4EEB-9833-5796F948F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1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0404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914900" y="914400"/>
            <a:ext cx="0" cy="36576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3209925" y="2493963"/>
            <a:ext cx="1700213" cy="145891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743200" y="2492375"/>
            <a:ext cx="2182813" cy="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Policy-White (RBG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228600"/>
            <a:ext cx="17002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209996" y="2494041"/>
            <a:ext cx="1704887" cy="14589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 Placeholder 16"/>
          <p:cNvSpPr>
            <a:spLocks noGrp="1" noChangeAspect="1"/>
          </p:cNvSpPr>
          <p:nvPr>
            <p:ph type="body" sz="quarter" idx="11"/>
          </p:nvPr>
        </p:nvSpPr>
        <p:spPr>
          <a:xfrm>
            <a:off x="4914191" y="1419720"/>
            <a:ext cx="3440742" cy="1846659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txBody>
          <a:bodyPr wrap="square" lIns="365760" tIns="182880" rIns="365760" bIns="182880" anchor="ctr" anchorCtr="0">
            <a:spAutoFit/>
          </a:bodyPr>
          <a:lstStyle>
            <a:lvl1pPr marL="0" indent="0" algn="r">
              <a:buNone/>
              <a:defRPr sz="24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 noChangeAspect="1"/>
          </p:cNvSpPr>
          <p:nvPr>
            <p:ph type="body" sz="quarter" idx="12"/>
          </p:nvPr>
        </p:nvSpPr>
        <p:spPr>
          <a:xfrm>
            <a:off x="4926066" y="4165600"/>
            <a:ext cx="3428141" cy="1200150"/>
          </a:xfrm>
          <a:prstGeom prst="rect">
            <a:avLst/>
          </a:prstGeom>
        </p:spPr>
        <p:txBody>
          <a:bodyPr lIns="365760" tIns="182880" rIns="365760" bIns="182880"/>
          <a:lstStyle>
            <a:lvl1pPr marL="0" indent="0" algn="r">
              <a:buNone/>
              <a:defRPr sz="1800" i="1" baseline="0">
                <a:solidFill>
                  <a:schemeClr val="bg2"/>
                </a:solidFill>
                <a:latin typeface="+mj-lt"/>
                <a:cs typeface="Times New Roman" pitchFamily="18" charset="0"/>
              </a:defRPr>
            </a:lvl1pPr>
            <a:lvl2pPr>
              <a:defRPr sz="2400" i="1">
                <a:solidFill>
                  <a:schemeClr val="bg2"/>
                </a:solidFill>
                <a:latin typeface="Minion Pro" pitchFamily="18" charset="0"/>
              </a:defRPr>
            </a:lvl2pPr>
            <a:lvl3pPr>
              <a:defRPr sz="2000" i="1">
                <a:solidFill>
                  <a:schemeClr val="bg2"/>
                </a:solidFill>
                <a:latin typeface="Minion Pro" pitchFamily="18" charset="0"/>
              </a:defRPr>
            </a:lvl3pPr>
            <a:lvl4pPr>
              <a:defRPr sz="1800" i="1">
                <a:solidFill>
                  <a:schemeClr val="bg2"/>
                </a:solidFill>
                <a:latin typeface="Minion Pro" pitchFamily="18" charset="0"/>
              </a:defRPr>
            </a:lvl4pPr>
            <a:lvl5pPr>
              <a:defRPr sz="1800" i="1">
                <a:solidFill>
                  <a:schemeClr val="bg2"/>
                </a:solidFill>
                <a:latin typeface="Minion Pro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2"/>
          <p:cNvSpPr>
            <a:spLocks noGrp="1" noChangeAspect="1"/>
          </p:cNvSpPr>
          <p:nvPr>
            <p:ph type="body" sz="quarter" idx="13"/>
          </p:nvPr>
        </p:nvSpPr>
        <p:spPr>
          <a:xfrm>
            <a:off x="4926067" y="3717985"/>
            <a:ext cx="3428141" cy="354406"/>
          </a:xfrm>
          <a:prstGeom prst="rect">
            <a:avLst/>
          </a:prstGeom>
        </p:spPr>
        <p:txBody>
          <a:bodyPr lIns="365760" tIns="182880" rIns="365760" bIns="182880" anchor="ctr" anchorCtr="0"/>
          <a:lstStyle>
            <a:lvl1pPr marL="0" indent="0" algn="r">
              <a:buNone/>
              <a:defRPr sz="18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302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0404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1"/>
          <p:cNvSpPr txBox="1">
            <a:spLocks/>
          </p:cNvSpPr>
          <p:nvPr userDrawn="1"/>
        </p:nvSpPr>
        <p:spPr>
          <a:xfrm>
            <a:off x="1500188" y="3094038"/>
            <a:ext cx="6092825" cy="6238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007DC5"/>
              </a:buClr>
              <a:buFont typeface="Wingdings 2" pitchFamily="18" charset="2"/>
              <a:buNone/>
              <a:defRPr/>
            </a:pPr>
            <a:r>
              <a:rPr lang="en-US" sz="2400" spc="150" dirty="0" err="1">
                <a:solidFill>
                  <a:srgbClr val="FFFFFF"/>
                </a:solidFill>
                <a:latin typeface="Century Gothic" pitchFamily="34" charset="0"/>
                <a:cs typeface="Arial" pitchFamily="34" charset="0"/>
              </a:rPr>
              <a:t>www.healthpolicyproject.com</a:t>
            </a:r>
            <a:endParaRPr lang="en-US" sz="2400" spc="150" dirty="0">
              <a:solidFill>
                <a:srgbClr val="FFFFFF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4" name="Title 2"/>
          <p:cNvSpPr txBox="1">
            <a:spLocks/>
          </p:cNvSpPr>
          <p:nvPr userDrawn="1"/>
        </p:nvSpPr>
        <p:spPr>
          <a:xfrm>
            <a:off x="1497013" y="1035050"/>
            <a:ext cx="6096000" cy="1828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spc="150" dirty="0">
                <a:solidFill>
                  <a:prstClr val="white"/>
                </a:solidFill>
                <a:latin typeface="Century Gothic" pitchFamily="34" charset="0"/>
              </a:rPr>
              <a:t>Thank You!</a:t>
            </a:r>
          </a:p>
        </p:txBody>
      </p:sp>
      <p:sp>
        <p:nvSpPr>
          <p:cNvPr id="5" name="TextBox 3"/>
          <p:cNvSpPr txBox="1">
            <a:spLocks noChangeArrowheads="1"/>
          </p:cNvSpPr>
          <p:nvPr userDrawn="1"/>
        </p:nvSpPr>
        <p:spPr bwMode="auto">
          <a:xfrm>
            <a:off x="1497013" y="4630738"/>
            <a:ext cx="6096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  <a:latin typeface="Arial"/>
              </a:rPr>
              <a:t>The Health Policy Project is a five-year cooperative agreement funded by the U.S. Agency for International Development under Agreement No. AID-OAA-A-10-00067, beginning September 30, 2010. It is implemented by Futures Group, in collaboration with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CEDPA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CEDPA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is now a part of Plan International USA), Futures Institute, Partners in Population and Development, Africa Regional Office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PPD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ARO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), Population Reference Bureau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PRB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),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RTI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International, and the White Ribbon Alliance for Safe Motherhood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WRA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).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1609725" y="2935288"/>
            <a:ext cx="5983288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09725" y="3852863"/>
            <a:ext cx="5983288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9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04043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914900" y="914400"/>
            <a:ext cx="0" cy="36576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3209925" y="2493963"/>
            <a:ext cx="1700213" cy="145891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743200" y="2492375"/>
            <a:ext cx="2182813" cy="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Policy-White (RBG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228600"/>
            <a:ext cx="17002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209996" y="2494041"/>
            <a:ext cx="1704887" cy="14589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 Placeholder 16"/>
          <p:cNvSpPr>
            <a:spLocks noGrp="1" noChangeAspect="1"/>
          </p:cNvSpPr>
          <p:nvPr>
            <p:ph type="body" sz="quarter" idx="11"/>
          </p:nvPr>
        </p:nvSpPr>
        <p:spPr>
          <a:xfrm>
            <a:off x="4914191" y="1419720"/>
            <a:ext cx="3440742" cy="184665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bg1"/>
            </a:solidFill>
          </a:ln>
        </p:spPr>
        <p:txBody>
          <a:bodyPr wrap="square" lIns="365760" tIns="182880" rIns="365760" bIns="182880" anchor="ctr" anchorCtr="0">
            <a:spAutoFit/>
          </a:bodyPr>
          <a:lstStyle>
            <a:lvl1pPr marL="0" indent="0" algn="r">
              <a:buNone/>
              <a:defRPr sz="24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 noChangeAspect="1"/>
          </p:cNvSpPr>
          <p:nvPr>
            <p:ph type="body" sz="quarter" idx="12"/>
          </p:nvPr>
        </p:nvSpPr>
        <p:spPr>
          <a:xfrm>
            <a:off x="4926066" y="4165600"/>
            <a:ext cx="3428141" cy="1200150"/>
          </a:xfrm>
          <a:prstGeom prst="rect">
            <a:avLst/>
          </a:prstGeom>
        </p:spPr>
        <p:txBody>
          <a:bodyPr lIns="365760" tIns="182880" rIns="365760" bIns="182880"/>
          <a:lstStyle>
            <a:lvl1pPr marL="0" indent="0" algn="r">
              <a:buNone/>
              <a:defRPr sz="1800" i="1" baseline="0">
                <a:solidFill>
                  <a:schemeClr val="bg2"/>
                </a:solidFill>
                <a:latin typeface="+mj-lt"/>
                <a:cs typeface="Times New Roman" pitchFamily="18" charset="0"/>
              </a:defRPr>
            </a:lvl1pPr>
            <a:lvl2pPr>
              <a:defRPr sz="2400" i="1">
                <a:solidFill>
                  <a:schemeClr val="bg2"/>
                </a:solidFill>
                <a:latin typeface="Minion Pro" pitchFamily="18" charset="0"/>
              </a:defRPr>
            </a:lvl2pPr>
            <a:lvl3pPr>
              <a:defRPr sz="2000" i="1">
                <a:solidFill>
                  <a:schemeClr val="bg2"/>
                </a:solidFill>
                <a:latin typeface="Minion Pro" pitchFamily="18" charset="0"/>
              </a:defRPr>
            </a:lvl3pPr>
            <a:lvl4pPr>
              <a:defRPr sz="1800" i="1">
                <a:solidFill>
                  <a:schemeClr val="bg2"/>
                </a:solidFill>
                <a:latin typeface="Minion Pro" pitchFamily="18" charset="0"/>
              </a:defRPr>
            </a:lvl4pPr>
            <a:lvl5pPr>
              <a:defRPr sz="1800" i="1">
                <a:solidFill>
                  <a:schemeClr val="bg2"/>
                </a:solidFill>
                <a:latin typeface="Minion Pro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2"/>
          <p:cNvSpPr>
            <a:spLocks noGrp="1" noChangeAspect="1"/>
          </p:cNvSpPr>
          <p:nvPr>
            <p:ph type="body" sz="quarter" idx="13"/>
          </p:nvPr>
        </p:nvSpPr>
        <p:spPr>
          <a:xfrm>
            <a:off x="4926067" y="3717985"/>
            <a:ext cx="3428141" cy="354406"/>
          </a:xfrm>
          <a:prstGeom prst="rect">
            <a:avLst/>
          </a:prstGeom>
        </p:spPr>
        <p:txBody>
          <a:bodyPr lIns="365760" tIns="182880" rIns="365760" bIns="182880" anchor="ctr" anchorCtr="0"/>
          <a:lstStyle>
            <a:lvl1pPr marL="0" indent="0" algn="r">
              <a:buNone/>
              <a:defRPr sz="18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655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04043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1"/>
          <p:cNvSpPr txBox="1">
            <a:spLocks/>
          </p:cNvSpPr>
          <p:nvPr userDrawn="1"/>
        </p:nvSpPr>
        <p:spPr>
          <a:xfrm>
            <a:off x="1500188" y="3094038"/>
            <a:ext cx="6092825" cy="6238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007DC5"/>
              </a:buClr>
              <a:buFont typeface="Wingdings 2" pitchFamily="18" charset="2"/>
              <a:buNone/>
              <a:defRPr/>
            </a:pPr>
            <a:r>
              <a:rPr lang="en-US" sz="2400" spc="150" dirty="0" err="1">
                <a:solidFill>
                  <a:srgbClr val="FFFFFF"/>
                </a:solidFill>
                <a:latin typeface="Century Gothic" pitchFamily="34" charset="0"/>
                <a:cs typeface="Arial" pitchFamily="34" charset="0"/>
              </a:rPr>
              <a:t>www.healthpolicyproject.com</a:t>
            </a:r>
            <a:endParaRPr lang="en-US" sz="2400" spc="150" dirty="0">
              <a:solidFill>
                <a:srgbClr val="FFFFFF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4" name="Title 2"/>
          <p:cNvSpPr txBox="1">
            <a:spLocks/>
          </p:cNvSpPr>
          <p:nvPr userDrawn="1"/>
        </p:nvSpPr>
        <p:spPr>
          <a:xfrm>
            <a:off x="1497013" y="1035050"/>
            <a:ext cx="6096000" cy="1828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spc="150" dirty="0">
                <a:solidFill>
                  <a:prstClr val="white"/>
                </a:solidFill>
                <a:latin typeface="Century Gothic" pitchFamily="34" charset="0"/>
              </a:rPr>
              <a:t>Thank You!</a:t>
            </a:r>
          </a:p>
        </p:txBody>
      </p:sp>
      <p:sp>
        <p:nvSpPr>
          <p:cNvPr id="5" name="TextBox 3"/>
          <p:cNvSpPr txBox="1">
            <a:spLocks noChangeArrowheads="1"/>
          </p:cNvSpPr>
          <p:nvPr userDrawn="1"/>
        </p:nvSpPr>
        <p:spPr bwMode="auto">
          <a:xfrm>
            <a:off x="1497013" y="4630738"/>
            <a:ext cx="6096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  <a:latin typeface="Arial"/>
              </a:rPr>
              <a:t>The Health Policy Project is a five-year cooperative agreement funded by the U.S. Agency for International Development under Agreement No. AID-OAA-A-10-00067, beginning September 30, 2010. It is implemented by Futures Group, in collaboration with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CEDPA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CEDPA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is now a part of Plan International USA), Futures Institute, Partners in Population and Development, Africa Regional Office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PPD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ARO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), Population Reference Bureau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PRB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),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RTI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International, and the White Ribbon Alliance for Safe Motherhood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WRA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).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1609725" y="2935288"/>
            <a:ext cx="5983288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09725" y="3852863"/>
            <a:ext cx="5983288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69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04043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914900" y="914400"/>
            <a:ext cx="0" cy="36576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3209925" y="2493963"/>
            <a:ext cx="1700213" cy="145891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743200" y="2492375"/>
            <a:ext cx="2182813" cy="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Policy-White (RBG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228600"/>
            <a:ext cx="17002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209996" y="2494041"/>
            <a:ext cx="1704887" cy="14589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 Placeholder 16"/>
          <p:cNvSpPr>
            <a:spLocks noGrp="1" noChangeAspect="1"/>
          </p:cNvSpPr>
          <p:nvPr>
            <p:ph type="body" sz="quarter" idx="11"/>
          </p:nvPr>
        </p:nvSpPr>
        <p:spPr>
          <a:xfrm>
            <a:off x="4914191" y="1419720"/>
            <a:ext cx="3440742" cy="1846659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</a:ln>
        </p:spPr>
        <p:txBody>
          <a:bodyPr wrap="square" lIns="365760" tIns="182880" rIns="365760" bIns="182880" anchor="ctr" anchorCtr="0">
            <a:spAutoFit/>
          </a:bodyPr>
          <a:lstStyle>
            <a:lvl1pPr marL="0" indent="0" algn="r">
              <a:buNone/>
              <a:defRPr sz="24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 noChangeAspect="1"/>
          </p:cNvSpPr>
          <p:nvPr>
            <p:ph type="body" sz="quarter" idx="12"/>
          </p:nvPr>
        </p:nvSpPr>
        <p:spPr>
          <a:xfrm>
            <a:off x="4926066" y="4165600"/>
            <a:ext cx="3428141" cy="1200150"/>
          </a:xfrm>
          <a:prstGeom prst="rect">
            <a:avLst/>
          </a:prstGeom>
        </p:spPr>
        <p:txBody>
          <a:bodyPr lIns="365760" tIns="182880" rIns="365760" bIns="182880"/>
          <a:lstStyle>
            <a:lvl1pPr marL="0" indent="0" algn="r">
              <a:buNone/>
              <a:defRPr sz="1800" i="1" baseline="0">
                <a:solidFill>
                  <a:schemeClr val="bg2"/>
                </a:solidFill>
                <a:latin typeface="+mj-lt"/>
                <a:cs typeface="Times New Roman" pitchFamily="18" charset="0"/>
              </a:defRPr>
            </a:lvl1pPr>
            <a:lvl2pPr>
              <a:defRPr sz="2400" i="1">
                <a:solidFill>
                  <a:schemeClr val="bg2"/>
                </a:solidFill>
                <a:latin typeface="Minion Pro" pitchFamily="18" charset="0"/>
              </a:defRPr>
            </a:lvl2pPr>
            <a:lvl3pPr>
              <a:defRPr sz="2000" i="1">
                <a:solidFill>
                  <a:schemeClr val="bg2"/>
                </a:solidFill>
                <a:latin typeface="Minion Pro" pitchFamily="18" charset="0"/>
              </a:defRPr>
            </a:lvl3pPr>
            <a:lvl4pPr>
              <a:defRPr sz="1800" i="1">
                <a:solidFill>
                  <a:schemeClr val="bg2"/>
                </a:solidFill>
                <a:latin typeface="Minion Pro" pitchFamily="18" charset="0"/>
              </a:defRPr>
            </a:lvl4pPr>
            <a:lvl5pPr>
              <a:defRPr sz="1800" i="1">
                <a:solidFill>
                  <a:schemeClr val="bg2"/>
                </a:solidFill>
                <a:latin typeface="Minion Pro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2"/>
          <p:cNvSpPr>
            <a:spLocks noGrp="1" noChangeAspect="1"/>
          </p:cNvSpPr>
          <p:nvPr>
            <p:ph type="body" sz="quarter" idx="13"/>
          </p:nvPr>
        </p:nvSpPr>
        <p:spPr>
          <a:xfrm>
            <a:off x="4926067" y="3717985"/>
            <a:ext cx="3428141" cy="354406"/>
          </a:xfrm>
          <a:prstGeom prst="rect">
            <a:avLst/>
          </a:prstGeom>
        </p:spPr>
        <p:txBody>
          <a:bodyPr lIns="365760" tIns="182880" rIns="365760" bIns="182880" anchor="ctr" anchorCtr="0"/>
          <a:lstStyle>
            <a:lvl1pPr marL="0" indent="0" algn="r">
              <a:buNone/>
              <a:defRPr sz="18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179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04043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1"/>
          <p:cNvSpPr txBox="1">
            <a:spLocks/>
          </p:cNvSpPr>
          <p:nvPr userDrawn="1"/>
        </p:nvSpPr>
        <p:spPr>
          <a:xfrm>
            <a:off x="1500188" y="3094038"/>
            <a:ext cx="6092825" cy="6238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007DC5"/>
              </a:buClr>
              <a:buFont typeface="Wingdings 2" pitchFamily="18" charset="2"/>
              <a:buNone/>
              <a:defRPr/>
            </a:pPr>
            <a:r>
              <a:rPr lang="en-US" sz="2400" spc="150" dirty="0" err="1">
                <a:solidFill>
                  <a:srgbClr val="FFFFFF"/>
                </a:solidFill>
                <a:latin typeface="Century Gothic" pitchFamily="34" charset="0"/>
                <a:cs typeface="Arial" pitchFamily="34" charset="0"/>
              </a:rPr>
              <a:t>www.healthpolicyproject.com</a:t>
            </a:r>
            <a:endParaRPr lang="en-US" sz="2400" spc="150" dirty="0">
              <a:solidFill>
                <a:srgbClr val="FFFFFF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4" name="Title 2"/>
          <p:cNvSpPr txBox="1">
            <a:spLocks/>
          </p:cNvSpPr>
          <p:nvPr userDrawn="1"/>
        </p:nvSpPr>
        <p:spPr>
          <a:xfrm>
            <a:off x="1497013" y="1035050"/>
            <a:ext cx="6096000" cy="1828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spc="150" dirty="0">
                <a:solidFill>
                  <a:prstClr val="white"/>
                </a:solidFill>
                <a:latin typeface="Century Gothic" pitchFamily="34" charset="0"/>
              </a:rPr>
              <a:t>Thank You!</a:t>
            </a:r>
          </a:p>
        </p:txBody>
      </p:sp>
      <p:sp>
        <p:nvSpPr>
          <p:cNvPr id="5" name="TextBox 3"/>
          <p:cNvSpPr txBox="1">
            <a:spLocks noChangeArrowheads="1"/>
          </p:cNvSpPr>
          <p:nvPr userDrawn="1"/>
        </p:nvSpPr>
        <p:spPr bwMode="auto">
          <a:xfrm>
            <a:off x="1497013" y="4630738"/>
            <a:ext cx="6096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  <a:latin typeface="Arial"/>
              </a:rPr>
              <a:t>The Health Policy Project is a five-year cooperative agreement funded by the U.S. Agency for International Development under Agreement No. AID-OAA-A-10-00067, beginning September 30, 2010. It is implemented by Futures Group, in collaboration with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CEDPA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CEDPA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is now a part of Plan International USA), Futures Institute, Partners in Population and Development, Africa Regional Office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PPD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ARO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), Population Reference Bureau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PRB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), 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RTI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 International, and the White Ribbon Alliance for Safe Motherhood (</a:t>
            </a:r>
            <a:r>
              <a:rPr lang="en-US" sz="900" dirty="0" err="1" smtClean="0">
                <a:solidFill>
                  <a:prstClr val="white"/>
                </a:solidFill>
                <a:latin typeface="Arial"/>
              </a:rPr>
              <a:t>WRA</a:t>
            </a:r>
            <a:r>
              <a:rPr lang="en-US" sz="900" dirty="0" smtClean="0">
                <a:solidFill>
                  <a:prstClr val="white"/>
                </a:solidFill>
                <a:latin typeface="Arial"/>
              </a:rPr>
              <a:t>).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1609725" y="2935288"/>
            <a:ext cx="5983288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09725" y="3852863"/>
            <a:ext cx="5983288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5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380A1-7654-459B-8C01-DF4AB0183A58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5B421-1E3D-4354-BABB-1F7C020D4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2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4BD06-EB5E-483A-BA12-AF063D06F907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DDA59-D01F-40A7-8E02-A69A9651B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100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AF9-F46C-4C25-807A-C94DB6F265B0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1CE84-0272-46BD-9E89-B532A62AC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5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052C0-B2C3-49F0-9FD8-485E1FA3C850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06FAA-736F-402C-A7A1-5DA4ED944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900C6-3E5E-4589-A64F-B0757ACA577D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B0549-BB60-4216-B502-27BE29DE5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5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90742-BF3E-4B9E-AB3F-BDEF08893556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3E0D9-2AAF-4967-9916-22C192173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3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7611B-6C04-4B43-B75C-70D02FE09CEB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396FA-8218-4279-9B6C-9E9AD6CE9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2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BBB7-6487-4C09-8ADA-63348ED60D27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CE8FB-657B-424D-BB32-B36B6DBAE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88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B5F9F6D7-D29B-4F4D-8759-8F9DD6A98204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5FA3E612-78AD-4176-9851-2E8A81B27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65" r:id="rId2"/>
    <p:sldLayoutId id="2147484271" r:id="rId3"/>
    <p:sldLayoutId id="2147484266" r:id="rId4"/>
    <p:sldLayoutId id="2147484267" r:id="rId5"/>
    <p:sldLayoutId id="2147484268" r:id="rId6"/>
    <p:sldLayoutId id="2147484272" r:id="rId7"/>
    <p:sldLayoutId id="2147484273" r:id="rId8"/>
    <p:sldLayoutId id="2147484274" r:id="rId9"/>
    <p:sldLayoutId id="2147484269" r:id="rId10"/>
    <p:sldLayoutId id="214748427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orizontal-usaid-logo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297613"/>
            <a:ext cx="1338262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9" descr="HPP Logo, English (RGB,72ppi)-Horizonta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305550"/>
            <a:ext cx="12620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6" r:id="rId1"/>
    <p:sldLayoutId id="2147484277" r:id="rId2"/>
    <p:sldLayoutId id="2147484278" r:id="rId3"/>
    <p:sldLayoutId id="2147484279" r:id="rId4"/>
    <p:sldLayoutId id="2147484280" r:id="rId5"/>
    <p:sldLayoutId id="2147484281" r:id="rId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.doc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png"/><Relationship Id="rId4" Type="http://schemas.openxmlformats.org/officeDocument/2006/relationships/oleObject" Target="../embeddings/Microsoft_Excel_97-2003_Worksheet1.xls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2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12" Type="http://schemas.openxmlformats.org/officeDocument/2006/relationships/image" Target="../media/image5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33.png"/><Relationship Id="rId5" Type="http://schemas.openxmlformats.org/officeDocument/2006/relationships/image" Target="../media/image45.gif"/><Relationship Id="rId10" Type="http://schemas.openxmlformats.org/officeDocument/2006/relationships/image" Target="../media/image50.png"/><Relationship Id="rId4" Type="http://schemas.openxmlformats.org/officeDocument/2006/relationships/image" Target="../media/image44.jpeg"/><Relationship Id="rId9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.ac.ke/c-biic/" TargetMode="External"/><Relationship Id="rId2" Type="http://schemas.openxmlformats.org/officeDocument/2006/relationships/hyperlink" Target="mailto:tor-cbiic@ku.ac.ke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80" y="2971800"/>
            <a:ext cx="7772400" cy="2133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Chandaria Business Innovation and Incubation Centre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-21771" y="5257800"/>
            <a:ext cx="7772400" cy="1200150"/>
          </a:xfrm>
        </p:spPr>
        <p:txBody>
          <a:bodyPr/>
          <a:lstStyle/>
          <a:p>
            <a:r>
              <a:rPr lang="en-GB" altLang="en-US" sz="2400" dirty="0" smtClean="0"/>
              <a:t>Dr. George Kosimbei, </a:t>
            </a:r>
          </a:p>
          <a:p>
            <a:r>
              <a:rPr lang="en-GB" altLang="en-US" sz="2400" dirty="0" smtClean="0"/>
              <a:t>Director, Chandaria Business Innovation and Incubation Centre, Kenyatta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7DBB34-7939-48B4-BFF9-F006A350D2D5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536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213"/>
            <a:ext cx="1401763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25" y="18142"/>
            <a:ext cx="1402190" cy="1297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Access to Chandaria BIIC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600"/>
          </a:xfrm>
        </p:spPr>
        <p:txBody>
          <a:bodyPr rtlCol="0">
            <a:normAutofit/>
          </a:bodyPr>
          <a:lstStyle/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Its open to all Kenyans </a:t>
            </a:r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70% KU students, staff and 30% non- KU Kenyans</a:t>
            </a:r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109537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3846CC0-7E67-4941-B6F5-E5A58DB3240C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3182C-7E45-42B5-AD57-C13FA2D2F92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409379"/>
              </p:ext>
            </p:extLst>
          </p:nvPr>
        </p:nvGraphicFramePr>
        <p:xfrm>
          <a:off x="1066800" y="3962400"/>
          <a:ext cx="7010400" cy="218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82" name="Document" r:id="rId4" imgW="5968228" imgH="1804674" progId="Word.Document.12">
                  <p:embed/>
                </p:oleObj>
              </mc:Choice>
              <mc:Fallback>
                <p:oleObj name="Document" r:id="rId4" imgW="5968228" imgH="18046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800" y="3962400"/>
                        <a:ext cx="7010400" cy="2185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Entry Levels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7DC119-999B-4D1A-8D09-12EDD6A278AE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6039D-E29D-4743-AA76-2E94F625D7FA}" type="slidenum">
              <a:rPr lang="en-US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76400"/>
          <a:ext cx="8458200" cy="401955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8458200"/>
              </a:tblGrid>
              <a:tr h="5905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Idea phase</a:t>
                      </a:r>
                      <a:endParaRPr kumimoji="0" lang="en-GB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4762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Research and Development</a:t>
                      </a:r>
                      <a:endParaRPr kumimoji="0" lang="en-GB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905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Prototype phase</a:t>
                      </a:r>
                      <a:endParaRPr kumimoji="0" lang="en-GB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905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Start-up</a:t>
                      </a:r>
                      <a:endParaRPr kumimoji="0" lang="en-GB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905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Market phase</a:t>
                      </a:r>
                      <a:endParaRPr kumimoji="0" lang="en-GB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905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Scaling- up phase</a:t>
                      </a:r>
                      <a:endParaRPr kumimoji="0" lang="en-GB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90550">
                <a:tc>
                  <a:txBody>
                    <a:bodyPr/>
                    <a:lstStyle>
                      <a:lvl1pPr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E66C7D"/>
                        </a:buClr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BB76D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8651"/>
                        </a:buClr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Other (Specify)</a:t>
                      </a:r>
                      <a:endParaRPr kumimoji="0" lang="en-GB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satMod val="150000"/>
                  </a:schemeClr>
                </a:solidFill>
              </a:rPr>
              <a:t>Services at Chandaria BIIC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GB" sz="2000" dirty="0"/>
              <a:t>Assistance with business basics</a:t>
            </a:r>
          </a:p>
          <a:p>
            <a:pPr lvl="0"/>
            <a:r>
              <a:rPr lang="en-GB" sz="2000" dirty="0"/>
              <a:t>Networking activities</a:t>
            </a:r>
          </a:p>
          <a:p>
            <a:pPr lvl="0"/>
            <a:r>
              <a:rPr lang="en-GB" sz="2000" dirty="0"/>
              <a:t>Marketing assistance</a:t>
            </a:r>
          </a:p>
          <a:p>
            <a:pPr lvl="0"/>
            <a:r>
              <a:rPr lang="en-GB" sz="2000" dirty="0"/>
              <a:t>High-speed Internet access</a:t>
            </a:r>
          </a:p>
          <a:p>
            <a:pPr lvl="0"/>
            <a:r>
              <a:rPr lang="en-GB" sz="2000" dirty="0"/>
              <a:t>Help with accounting/financial management</a:t>
            </a:r>
          </a:p>
          <a:p>
            <a:pPr lvl="0"/>
            <a:r>
              <a:rPr lang="en-GB" sz="2000" dirty="0"/>
              <a:t>Access to seed capital, bank loans, loan funds and guarantee programs</a:t>
            </a:r>
          </a:p>
          <a:p>
            <a:pPr lvl="0"/>
            <a:r>
              <a:rPr lang="en-GB" sz="2000" dirty="0"/>
              <a:t>Help with presentation/ pitching skills</a:t>
            </a:r>
          </a:p>
          <a:p>
            <a:pPr lvl="0"/>
            <a:r>
              <a:rPr lang="en-GB" sz="2000" dirty="0"/>
              <a:t>Links to higher education resources</a:t>
            </a:r>
          </a:p>
          <a:p>
            <a:pPr lvl="0"/>
            <a:r>
              <a:rPr lang="en-GB" sz="2000" dirty="0"/>
              <a:t>Links to strategic partners</a:t>
            </a:r>
          </a:p>
          <a:p>
            <a:pPr marL="681037" indent="-5715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/>
            </a:pPr>
            <a:endParaRPr lang="en-GB" sz="2000" dirty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GB" sz="2000" dirty="0"/>
              <a:t>Access to angel investors or venture capital</a:t>
            </a:r>
          </a:p>
          <a:p>
            <a:pPr lvl="0"/>
            <a:r>
              <a:rPr lang="en-GB" sz="2000" dirty="0"/>
              <a:t>Comprehensive business training programs</a:t>
            </a:r>
          </a:p>
          <a:p>
            <a:pPr lvl="0"/>
            <a:r>
              <a:rPr lang="en-GB" sz="2000" dirty="0"/>
              <a:t>Advisory boards and mentors</a:t>
            </a:r>
          </a:p>
          <a:p>
            <a:pPr lvl="0"/>
            <a:r>
              <a:rPr lang="en-GB" sz="2000" dirty="0"/>
              <a:t>Management team identification</a:t>
            </a:r>
          </a:p>
          <a:p>
            <a:pPr lvl="0"/>
            <a:r>
              <a:rPr lang="en-GB" sz="2000" dirty="0"/>
              <a:t>Help with business etiquette</a:t>
            </a:r>
          </a:p>
          <a:p>
            <a:pPr lvl="0"/>
            <a:r>
              <a:rPr lang="en-GB" sz="2000" dirty="0"/>
              <a:t>Technology commercialization assistance</a:t>
            </a:r>
          </a:p>
          <a:p>
            <a:pPr lvl="0"/>
            <a:r>
              <a:rPr lang="en-GB" sz="2000" dirty="0"/>
              <a:t>Assistance with regulatory compliance</a:t>
            </a:r>
          </a:p>
          <a:p>
            <a:pPr lvl="0"/>
            <a:r>
              <a:rPr lang="en-GB" sz="2000" dirty="0"/>
              <a:t>Intellectual property management</a:t>
            </a:r>
          </a:p>
          <a:p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AF9-F46C-4C25-807A-C94DB6F265B0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F1CE84-0272-46BD-9E89-B532A62AC0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1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Services at Chandaria BIIC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altLang="en-US" dirty="0" smtClean="0"/>
              <a:t>Virtual incubation is used to increase access to incubation services to Kenyans irrespective of their geographical location.</a:t>
            </a:r>
          </a:p>
          <a:p>
            <a:pPr algn="just" eaLnBrk="1" hangingPunct="1"/>
            <a:endParaRPr lang="en-US" altLang="en-US" dirty="0" smtClean="0"/>
          </a:p>
          <a:p>
            <a:pPr algn="just" eaLnBrk="1" hangingPunct="1"/>
            <a:r>
              <a:rPr lang="en-US" altLang="en-US" dirty="0" smtClean="0"/>
              <a:t>This is done in collaboration with KU campuses, secondary schools, technical and vocational institutes and any other innovators located away from Nairobi. </a:t>
            </a:r>
            <a:endParaRPr lang="en-GB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3846CC0-7E67-4941-B6F5-E5A58DB3240C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4BB60A-9206-4C5D-B0D2-BA48E25CA3CF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Categories of Ideas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3846CC0-7E67-4941-B6F5-E5A58DB3240C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581E2-FD9E-495B-B19D-5A91E4175A2A}" type="slidenum">
              <a:rPr lang="en-US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9144000" cy="4876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1764"/>
                <a:gridCol w="8072236"/>
              </a:tblGrid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S.No</a:t>
                      </a:r>
                      <a:endParaRPr lang="en-GB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Category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Agribusiness and agriprocessing</a:t>
                      </a:r>
                      <a:endParaRPr lang="en-GB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Aviation and Space Science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Business and Professional Services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Information and Communication Technology 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Marketing and Communication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Manufacturing and Construction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Transport and logistics </a:t>
                      </a:r>
                      <a:endParaRPr lang="en-GB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Bio and Nano-Technology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Health and Nutrition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Green and ecological business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Tourism and eco-tourism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Fine and Performing Arts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Sports, Leisure and Entertainment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Water and Sanitation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Energy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871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GB" sz="11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Media and Entertainment</a:t>
                      </a:r>
                      <a:endParaRPr lang="en-GB" sz="11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Mentors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876800"/>
          </a:xfrm>
        </p:spPr>
        <p:txBody>
          <a:bodyPr/>
          <a:lstStyle/>
          <a:p>
            <a:pPr marL="633412" lvl="0" indent="-514350">
              <a:buFont typeface="+mj-lt"/>
              <a:buAutoNum type="arabicPeriod"/>
            </a:pPr>
            <a:r>
              <a:rPr lang="en-GB" sz="2800" dirty="0"/>
              <a:t>Dr. Susan Musembi- </a:t>
            </a:r>
            <a:r>
              <a:rPr lang="en-GB" sz="2800" dirty="0" smtClean="0"/>
              <a:t>Bio </a:t>
            </a:r>
            <a:r>
              <a:rPr lang="en-GB" sz="2800" dirty="0"/>
              <a:t>Chemistry and Bio </a:t>
            </a:r>
            <a:r>
              <a:rPr lang="en-GB" sz="2800" dirty="0" smtClean="0"/>
              <a:t>Technology</a:t>
            </a:r>
            <a:endParaRPr lang="en-GB" sz="2800" dirty="0"/>
          </a:p>
          <a:p>
            <a:pPr marL="633412" lvl="0" indent="-514350">
              <a:buFont typeface="+mj-lt"/>
              <a:buAutoNum type="arabicPeriod"/>
            </a:pPr>
            <a:r>
              <a:rPr lang="en-GB" sz="2800" dirty="0" smtClean="0"/>
              <a:t>Eng. Fred </a:t>
            </a:r>
            <a:r>
              <a:rPr lang="en-GB" sz="2800" dirty="0" err="1" smtClean="0"/>
              <a:t>Ishugah</a:t>
            </a:r>
            <a:r>
              <a:rPr lang="en-GB" sz="2800" dirty="0" smtClean="0"/>
              <a:t>- Engineering</a:t>
            </a:r>
            <a:endParaRPr lang="en-GB" sz="2800" dirty="0"/>
          </a:p>
          <a:p>
            <a:pPr marL="633412" lvl="0" indent="-514350">
              <a:buFont typeface="+mj-lt"/>
              <a:buAutoNum type="arabicPeriod"/>
            </a:pPr>
            <a:r>
              <a:rPr lang="en-GB" sz="2800" dirty="0" smtClean="0"/>
              <a:t>Eng. Dr. June </a:t>
            </a:r>
            <a:r>
              <a:rPr lang="en-GB" sz="2800" dirty="0" err="1" smtClean="0"/>
              <a:t>Madette</a:t>
            </a:r>
            <a:r>
              <a:rPr lang="en-GB" sz="2800" dirty="0" smtClean="0"/>
              <a:t>- Engineering</a:t>
            </a:r>
          </a:p>
          <a:p>
            <a:pPr marL="633412" lvl="0" indent="-514350">
              <a:buFont typeface="+mj-lt"/>
              <a:buAutoNum type="arabicPeriod"/>
            </a:pPr>
            <a:r>
              <a:rPr lang="en-GB" sz="2800" dirty="0" smtClean="0"/>
              <a:t>Dr. Jacque Kisato- Marketing</a:t>
            </a:r>
            <a:endParaRPr lang="en-GB" sz="2800" dirty="0"/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Dr. Maina Mwangi- Agriculture/ Horticulture</a:t>
            </a:r>
          </a:p>
          <a:p>
            <a:pPr marL="633412" indent="-514350">
              <a:buFont typeface="+mj-lt"/>
              <a:buAutoNum type="arabicPeriod"/>
            </a:pPr>
            <a:r>
              <a:rPr lang="en-GB" sz="2800" dirty="0"/>
              <a:t>Dr. Charles </a:t>
            </a:r>
            <a:r>
              <a:rPr lang="en-GB" sz="2800" dirty="0" smtClean="0"/>
              <a:t>Kebaya*, </a:t>
            </a:r>
            <a:r>
              <a:rPr lang="en-GB" sz="2800" dirty="0"/>
              <a:t>Marketing </a:t>
            </a:r>
            <a:r>
              <a:rPr lang="en-GB" sz="2800" dirty="0" smtClean="0"/>
              <a:t>Strategy</a:t>
            </a:r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Ms</a:t>
            </a:r>
            <a:r>
              <a:rPr lang="en-GB" sz="2800" dirty="0"/>
              <a:t>, Salima Kiriago, Ideation and </a:t>
            </a:r>
            <a:r>
              <a:rPr lang="en-GB" sz="2800" dirty="0" smtClean="0"/>
              <a:t>BDS</a:t>
            </a:r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Mr</a:t>
            </a:r>
            <a:r>
              <a:rPr lang="en-GB" sz="2800" dirty="0"/>
              <a:t>. David W. Ngige, Marketing Strategy.</a:t>
            </a:r>
          </a:p>
          <a:p>
            <a:pPr marL="633412" indent="-514350">
              <a:buFont typeface="+mj-lt"/>
              <a:buAutoNum type="arabicPeriod"/>
            </a:pPr>
            <a:endParaRPr lang="en-GB" sz="2800" dirty="0" smtClean="0"/>
          </a:p>
          <a:p>
            <a:pPr marL="119062" indent="0">
              <a:buNone/>
            </a:pPr>
            <a:r>
              <a:rPr lang="en-GB" sz="2800" dirty="0" smtClean="0"/>
              <a:t>*Away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8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Cocktail: Incubates/ technical mentors meet-up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7890" name="Picture 2" descr="C:\Users\KOSIMBEI\Documents\Chandaria-BIIC\Investor Conference\Photos\DRAM54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772400" cy="518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7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Distinguished Mentors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600"/>
          </a:xfrm>
        </p:spPr>
        <p:txBody>
          <a:bodyPr/>
          <a:lstStyle/>
          <a:p>
            <a:pPr marL="633412" lvl="0" indent="-514350">
              <a:buFont typeface="+mj-lt"/>
              <a:buAutoNum type="arabicPeriod"/>
            </a:pPr>
            <a:r>
              <a:rPr lang="en-US" sz="2800" dirty="0" smtClean="0"/>
              <a:t>Dr. Manu </a:t>
            </a:r>
            <a:r>
              <a:rPr lang="en-US" sz="2800" dirty="0"/>
              <a:t>Chandaria OBE.EBS Chairman Chandaria Foundation</a:t>
            </a:r>
            <a:endParaRPr lang="en-GB" sz="2800" dirty="0"/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Dr. S.K. Macharia, Royal Media Group</a:t>
            </a:r>
          </a:p>
          <a:p>
            <a:pPr marL="633412" lvl="0" indent="-514350">
              <a:buFont typeface="+mj-lt"/>
              <a:buAutoNum type="arabicPeriod"/>
            </a:pPr>
            <a:r>
              <a:rPr lang="en-US" sz="2800" dirty="0"/>
              <a:t>Mr. Chris Kirubi, Chairman of Haco industries Kenya </a:t>
            </a:r>
            <a:endParaRPr lang="en-US" sz="2800" dirty="0" smtClean="0"/>
          </a:p>
          <a:p>
            <a:pPr marL="633412" lvl="0" indent="-514350">
              <a:buFont typeface="+mj-lt"/>
              <a:buAutoNum type="arabicPeriod"/>
            </a:pPr>
            <a:r>
              <a:rPr lang="en-US" sz="2800" dirty="0" smtClean="0"/>
              <a:t>Ms. Eva Muraya- </a:t>
            </a:r>
            <a:r>
              <a:rPr lang="en-US" sz="2800" dirty="0" err="1" smtClean="0"/>
              <a:t>Colour</a:t>
            </a:r>
            <a:r>
              <a:rPr lang="en-US" sz="2800" dirty="0" smtClean="0"/>
              <a:t> Creations</a:t>
            </a:r>
            <a:endParaRPr lang="en-GB" sz="2800" dirty="0" smtClean="0"/>
          </a:p>
          <a:p>
            <a:pPr marL="633412" indent="-514350">
              <a:buFont typeface="+mj-lt"/>
              <a:buAutoNum type="arabicPeriod"/>
            </a:pPr>
            <a:r>
              <a:rPr lang="en-GB" sz="2800" dirty="0"/>
              <a:t>Mr. Ben Maina- CEO RUPU</a:t>
            </a:r>
          </a:p>
          <a:p>
            <a:pPr marL="633412" indent="-514350">
              <a:buFont typeface="+mj-lt"/>
              <a:buAutoNum type="arabicPeriod"/>
            </a:pPr>
            <a:r>
              <a:rPr lang="en-GB" sz="2800" dirty="0"/>
              <a:t>Mr. Ken Njoroge-CEO Cellulant</a:t>
            </a:r>
          </a:p>
          <a:p>
            <a:pPr marL="633412" indent="-514350">
              <a:buFont typeface="+mj-lt"/>
              <a:buAutoNum type="arabicPeriod"/>
            </a:pPr>
            <a:r>
              <a:rPr lang="en-GB" sz="2800" dirty="0"/>
              <a:t>Mr. Mike Macharia-CEO Seven Seas Technologies</a:t>
            </a:r>
          </a:p>
          <a:p>
            <a:pPr marL="633412" indent="-514350">
              <a:buFont typeface="+mj-lt"/>
              <a:buAutoNum type="arabicPeriod"/>
            </a:pPr>
            <a:r>
              <a:rPr lang="en-GB" sz="2800" dirty="0"/>
              <a:t>Ms. Nani Mungai-</a:t>
            </a:r>
            <a:r>
              <a:rPr lang="en-GB" sz="2800" dirty="0" err="1"/>
              <a:t>Britak</a:t>
            </a:r>
            <a:r>
              <a:rPr lang="en-GB" sz="2800" dirty="0"/>
              <a:t> </a:t>
            </a:r>
            <a:r>
              <a:rPr lang="en-GB" sz="2800" dirty="0" smtClean="0"/>
              <a:t>Centre</a:t>
            </a:r>
          </a:p>
          <a:p>
            <a:pPr marL="633412" lvl="0" indent="-514350">
              <a:buFont typeface="+mj-lt"/>
              <a:buAutoNum type="arabicPeriod"/>
            </a:pPr>
            <a:r>
              <a:rPr lang="en-US" sz="2800" dirty="0"/>
              <a:t>Evelyn Mungai, OGW Evelyn College of Design</a:t>
            </a:r>
            <a:endParaRPr lang="en-GB" sz="2800" dirty="0"/>
          </a:p>
          <a:p>
            <a:pPr marL="633412" indent="-514350">
              <a:buFont typeface="+mj-lt"/>
              <a:buAutoNum type="arabicPeriod"/>
            </a:pPr>
            <a:endParaRPr lang="en-GB" sz="2800" dirty="0"/>
          </a:p>
          <a:p>
            <a:pPr marL="119062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5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</a:p>
        </p:txBody>
      </p:sp>
      <p:sp>
        <p:nvSpPr>
          <p:cNvPr id="27654" name="Date Placeholder 6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273918C-338C-4C65-BCAB-AADF304E274F}" type="datetime2">
              <a:rPr lang="en-US" altLang="en-US" smtClean="0">
                <a:solidFill>
                  <a:srgbClr val="3F3F3F"/>
                </a:solidFill>
              </a:rPr>
              <a:pPr eaLnBrk="1" hangingPunct="1"/>
              <a:t>Friday, September 16, 2016</a:t>
            </a:fld>
            <a:endParaRPr lang="en-US" altLang="en-US" smtClean="0">
              <a:solidFill>
                <a:srgbClr val="3F3F3F"/>
              </a:solidFill>
            </a:endParaRPr>
          </a:p>
        </p:txBody>
      </p:sp>
      <p:sp>
        <p:nvSpPr>
          <p:cNvPr id="27655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2E7F19-1A7D-45D3-BE8C-30092C80446F}" type="slidenum">
              <a:rPr lang="en-US" altLang="en-US" smtClean="0">
                <a:solidFill>
                  <a:srgbClr val="3F3F3F"/>
                </a:solidFill>
              </a:rPr>
              <a:pPr eaLnBrk="1" hangingPunct="1"/>
              <a:t>18</a:t>
            </a:fld>
            <a:endParaRPr lang="en-US" altLang="en-US" smtClean="0">
              <a:solidFill>
                <a:srgbClr val="3F3F3F"/>
              </a:solidFill>
            </a:endParaRPr>
          </a:p>
        </p:txBody>
      </p:sp>
      <p:pic>
        <p:nvPicPr>
          <p:cNvPr id="39938" name="Picture 2" descr="C:\Users\KOSIMBEI\AppData\Local\Temp\IMG_35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29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9938" name="Picture 2" descr="https://fbcdn-sphotos-c-a.akamaihd.net/hphotos-ak-xpa1/v/t1.0-9/10898194_844623405596776_2869984353074182411_n.jpg?oh=f176eb9624f24f25c28b2cc76944859b&amp;oe=5560EEA2&amp;__gda__=1435907098_53d0cc19d4ae8e5c315f83e4c4dd88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6299199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KOSIMBEI\Desktop\Salsy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084" y="1447800"/>
            <a:ext cx="2494915" cy="880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789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Innovation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5029200"/>
          </a:xfrm>
        </p:spPr>
        <p:txBody>
          <a:bodyPr rtlCol="0">
            <a:normAutofit fontScale="85000" lnSpcReduction="10000"/>
          </a:bodyPr>
          <a:lstStyle/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altLang="en-US" dirty="0" smtClean="0"/>
              <a:t>Is the application of </a:t>
            </a:r>
            <a:r>
              <a:rPr lang="en-GB" altLang="en-US" b="1" dirty="0" smtClean="0"/>
              <a:t>new solutions </a:t>
            </a:r>
            <a:r>
              <a:rPr lang="en-GB" altLang="en-US" dirty="0" smtClean="0"/>
              <a:t>that meet </a:t>
            </a:r>
            <a:r>
              <a:rPr lang="en-GB" altLang="en-US" b="1" dirty="0" smtClean="0"/>
              <a:t>new requirements</a:t>
            </a:r>
            <a:r>
              <a:rPr lang="en-GB" altLang="en-US" dirty="0" smtClean="0"/>
              <a:t>, inarticulate needs, or existing market needs.</a:t>
            </a:r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altLang="en-US" dirty="0" smtClean="0"/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altLang="en-US" dirty="0" smtClean="0"/>
              <a:t>Entails investments aimed at producing new knowledge</a:t>
            </a:r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altLang="en-US" dirty="0" smtClean="0"/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altLang="en-US" dirty="0" smtClean="0"/>
              <a:t>A driver of economic growth and structural change</a:t>
            </a:r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altLang="en-US" dirty="0" smtClean="0"/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altLang="en-US" dirty="0" smtClean="0"/>
              <a:t>In itself, innovation is not an objective. It needs to be placed in the broader context of its contribution to aggregate economic performance</a:t>
            </a:r>
          </a:p>
          <a:p>
            <a:pPr marL="438912" indent="-32004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5FCA8B9-B1B2-400D-A64C-40B6145D0F15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B0B41A-F990-48D8-B972-67931D71E01F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17414" name="Picture 7" descr="https://encrypted-tbn3.gstatic.com/images?q=tbn:ANd9GcR2vvlDEN4EZtcdqBXKgZIisYR4DXLC4Yk28k82YnZYui62zD_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1600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roducing </a:t>
            </a:r>
            <a:r>
              <a:rPr lang="en-US" dirty="0"/>
              <a:t>interactive software to induce knowledge to the literate and literate in an entertaining way making learning fun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AF9-F46C-4C25-807A-C94DB6F265B0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F1CE84-0272-46BD-9E89-B532A62AC0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Content Placeholder 6" descr="C:\Users\ku\AppData\Local\Temp\finallogo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14601"/>
            <a:ext cx="2590799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400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43012" name="Picture 4" descr="Incubatee presents his innov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04" y="1752600"/>
            <a:ext cx="8953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34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idx="1"/>
          </p:nvPr>
        </p:nvSpPr>
        <p:spPr>
          <a:xfrm>
            <a:off x="304800" y="3962400"/>
            <a:ext cx="4040188" cy="715963"/>
          </a:xfrm>
          <a:ln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dirty="0" smtClean="0"/>
              <a:t>Korio Energy Company</a:t>
            </a:r>
          </a:p>
        </p:txBody>
      </p:sp>
      <p:sp>
        <p:nvSpPr>
          <p:cNvPr id="2867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395128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Korio Energy produces batteries from chicken droppings</a:t>
            </a:r>
          </a:p>
          <a:p>
            <a:pPr marL="119062" indent="0" eaLnBrk="1" hangingPunct="1">
              <a:buNone/>
            </a:pPr>
            <a:endParaRPr lang="en-US" altLang="en-US" dirty="0" smtClean="0"/>
          </a:p>
          <a:p>
            <a:pPr eaLnBrk="1" hangingPunct="1"/>
            <a:r>
              <a:rPr lang="en-US" altLang="en-US" dirty="0" smtClean="0"/>
              <a:t>He won COMESA Innovation Awards 2013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GB" altLang="en-US" dirty="0" smtClean="0"/>
          </a:p>
        </p:txBody>
      </p:sp>
      <p:sp>
        <p:nvSpPr>
          <p:cNvPr id="28677" name="Date Placeholder 6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DFD6FC8-AC1F-41F6-B5EB-B7140F1AA9C6}" type="datetime2">
              <a:rPr lang="en-US" altLang="en-US" smtClean="0">
                <a:solidFill>
                  <a:srgbClr val="3F3F3F"/>
                </a:solidFill>
              </a:rPr>
              <a:pPr eaLnBrk="1" hangingPunct="1"/>
              <a:t>Friday, September 16, 2016</a:t>
            </a:fld>
            <a:endParaRPr lang="en-US" altLang="en-US" smtClean="0">
              <a:solidFill>
                <a:srgbClr val="3F3F3F"/>
              </a:solidFill>
            </a:endParaRPr>
          </a:p>
        </p:txBody>
      </p:sp>
      <p:sp>
        <p:nvSpPr>
          <p:cNvPr id="28678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4E2720-5892-47C6-88EB-594B227DB268}" type="slidenum">
              <a:rPr lang="en-US" altLang="en-US" smtClean="0">
                <a:solidFill>
                  <a:srgbClr val="3F3F3F"/>
                </a:solidFill>
              </a:rPr>
              <a:pPr eaLnBrk="1" hangingPunct="1"/>
              <a:t>22</a:t>
            </a:fld>
            <a:endParaRPr lang="en-US" altLang="en-US" smtClean="0">
              <a:solidFill>
                <a:srgbClr val="3F3F3F"/>
              </a:solidFill>
            </a:endParaRPr>
          </a:p>
        </p:txBody>
      </p:sp>
      <p:pic>
        <p:nvPicPr>
          <p:cNvPr id="28679" name="Picture 8" descr="C:\Users\KOSIMBEI\APPDATA\LOCAL\TEMP\wz148c\8\DSC039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5" t="6873" r="1347"/>
          <a:stretch>
            <a:fillRect/>
          </a:stretch>
        </p:blipFill>
        <p:spPr bwMode="auto">
          <a:xfrm>
            <a:off x="4821238" y="1905000"/>
            <a:ext cx="363061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625"/>
            <a:ext cx="4040188" cy="715963"/>
          </a:xfrm>
          <a:ln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smtClean="0"/>
              <a:t>Ben and Johnson</a:t>
            </a:r>
          </a:p>
        </p:txBody>
      </p:sp>
      <p:sp>
        <p:nvSpPr>
          <p:cNvPr id="29701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444625"/>
            <a:ext cx="3962400" cy="28225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This company produces portable biogas kits made from recycled plastic, tarpaulin</a:t>
            </a:r>
            <a:endParaRPr lang="en-GB" alt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B784400-4D0A-4B01-89CB-3F274E7620C9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49BF1-2BE1-4727-8C32-3B94D86BB809}" type="slidenum">
              <a:rPr lang="en-US"/>
              <a:pPr>
                <a:defRPr/>
              </a:pPr>
              <a:t>23</a:t>
            </a:fld>
            <a:endParaRPr lang="en-US"/>
          </a:p>
        </p:txBody>
      </p:sp>
      <p:pic>
        <p:nvPicPr>
          <p:cNvPr id="29704" name="Picture 9" descr="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19600"/>
            <a:ext cx="23622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8" name="Picture 2" descr="C:\Users\KOSIMBEI\Documents\Chandaria-BIIC\Investor Conference\Photos\Ben &amp; Johnson Company director Johnson Gituma presenting his business concept to investo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4572000" cy="302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accent1">
                    <a:satMod val="150000"/>
                  </a:schemeClr>
                </a:solidFill>
              </a:rPr>
              <a:t>Selected Companies @Chandaria BIIC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562600"/>
            <a:ext cx="4040188" cy="762000"/>
          </a:xfrm>
          <a:ln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smtClean="0"/>
              <a:t>Art Folio Company</a:t>
            </a:r>
          </a:p>
        </p:txBody>
      </p:sp>
      <p:sp>
        <p:nvSpPr>
          <p:cNvPr id="30724" name="Content Placeholder 4"/>
          <p:cNvSpPr>
            <a:spLocks noGrp="1"/>
          </p:cNvSpPr>
          <p:nvPr>
            <p:ph sz="half" idx="2"/>
          </p:nvPr>
        </p:nvSpPr>
        <p:spPr>
          <a:xfrm>
            <a:off x="304800" y="1905000"/>
            <a:ext cx="4040188" cy="395128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/>
              <a:t>Art Folio Company produces paintings and customized gift items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This company uses 3D technology</a:t>
            </a:r>
            <a:endParaRPr lang="en-GB" altLang="en-US" smtClean="0"/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5025" y="5257800"/>
            <a:ext cx="4041775" cy="1143000"/>
          </a:xfrm>
          <a:ln>
            <a:headEnd/>
            <a:tailEnd/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smtClean="0"/>
              <a:t>Visit by His Excellency former President Hon. Mwai Kibaki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B784400-4D0A-4B01-89CB-3F274E7620C9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E79419-0009-40FE-BDA4-A44495D3891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pic>
        <p:nvPicPr>
          <p:cNvPr id="30728" name="Picture 8" descr="C:\Documents and Settings\Industry\Desktop\Mercy Obukwa, one of the incubates at the Chandaria BIIC exhibiting to President Kinbaki during the 5th Youth Enterprise Development Fund 5th Anniversary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8" y="1447800"/>
            <a:ext cx="4381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dirty="0" smtClean="0">
                <a:solidFill>
                  <a:schemeClr val="accent1">
                    <a:satMod val="150000"/>
                  </a:schemeClr>
                </a:solidFill>
              </a:rPr>
              <a:t>Selected </a:t>
            </a:r>
            <a:r>
              <a:rPr lang="en-GB" sz="3600" dirty="0">
                <a:solidFill>
                  <a:schemeClr val="accent1">
                    <a:satMod val="150000"/>
                  </a:schemeClr>
                </a:solidFill>
              </a:rPr>
              <a:t>Companies @Chandaria </a:t>
            </a:r>
            <a:r>
              <a:rPr lang="en-GB" sz="3600" dirty="0" smtClean="0">
                <a:solidFill>
                  <a:schemeClr val="accent1">
                    <a:satMod val="150000"/>
                  </a:schemeClr>
                </a:solidFill>
              </a:rPr>
              <a:t>BIIC</a:t>
            </a:r>
            <a:endParaRPr lang="en-GB" sz="36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7DC119-999B-4D1A-8D09-12EDD6A278AE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FD7865-0ADC-4C4E-ADA1-50FC3C736C37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38917" name="Picture 2" descr="C:\Users\KOSIMBEI\Downloads\photo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7086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41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Statistics and Envisaged Growth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C76601-C523-4626-A8A5-EF20DDB47B77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FF145D-C8AC-48E8-9D8D-43E5D99B093A}" type="slidenum">
              <a:rPr lang="en-US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33797" name="Chart 10"/>
          <p:cNvGraphicFramePr>
            <a:graphicFrameLocks/>
          </p:cNvGraphicFramePr>
          <p:nvPr/>
        </p:nvGraphicFramePr>
        <p:xfrm>
          <a:off x="177800" y="1447800"/>
          <a:ext cx="8661400" cy="515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4" r:id="rId4" imgW="5895343" imgH="5358848" progId="Excel.Chart.8">
                  <p:embed/>
                </p:oleObj>
              </mc:Choice>
              <mc:Fallback>
                <p:oleObj r:id="rId4" imgW="5895343" imgH="5358848" progId="Excel.Chart.8">
                  <p:embed/>
                  <p:pic>
                    <p:nvPicPr>
                      <p:cNvPr id="0" name="Char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1447800"/>
                        <a:ext cx="8661400" cy="515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accent1">
                    <a:satMod val="150000"/>
                  </a:schemeClr>
                </a:solidFill>
              </a:rPr>
              <a:t>Objectives: Strategic Plan 2013-2017</a:t>
            </a:r>
            <a:endParaRPr lang="en-GB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1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Create demand for innovation and incubation services rendered at Chandaria-BIIC.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Provide highly effective innovation and incubation services in line with international best practices.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Develop an exit strategy for incubated ideas and businesses.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Strengthen and expand innovation and incubation services delivery using the virtual platform.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Build human resources capacities for effective delivery of innovation and incubation services.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Establish a collaboration framework between Chandaria-BIIC and Partners.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Establish a robust planning, research, monitoring and evaluation framework and mechanism.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r>
              <a:rPr lang="en-US" altLang="en-US" sz="2000" smtClean="0"/>
              <a:t>Develop a sustainability framework of operations.</a:t>
            </a:r>
            <a:endParaRPr lang="en-GB" altLang="en-US" sz="2000" smtClean="0"/>
          </a:p>
          <a:p>
            <a:pPr marL="565150" indent="-457200" algn="just" eaLnBrk="1" hangingPunct="1">
              <a:buFont typeface="Lucida Sans Unicode" pitchFamily="34" charset="0"/>
              <a:buAutoNum type="arabicPeriod"/>
            </a:pPr>
            <a:endParaRPr lang="en-GB" altLang="en-US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3846CC0-7E67-4941-B6F5-E5A58DB3240C}" type="datetime2">
              <a:rPr lang="en-US">
                <a:solidFill>
                  <a:prstClr val="black">
                    <a:tint val="95000"/>
                  </a:prstClr>
                </a:solidFill>
              </a:rPr>
              <a:pPr>
                <a:defRPr/>
              </a:pPr>
              <a:t>Friday, September 16, 2016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7AB4C-D565-4F66-9DDD-B95692041F00}" type="slidenum">
              <a:rPr lang="en-US">
                <a:solidFill>
                  <a:prstClr val="black">
                    <a:tint val="95000"/>
                  </a:prstClr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35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Investors Conference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1" y="1752600"/>
            <a:ext cx="8950325" cy="42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43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Investors Conference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35843" name="Picture 3" descr="C:\Users\KOSIMBEI\Documents\Chandaria-BIIC\Investor Conference\Photos\DRAM54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924800" cy="528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06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90BE7-AA04-4444-A90F-B1F3BADCA09C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18435" name="Picture 4" descr="http://www.spigit.com/wp-content/uploads/2010/09/map-of-the-definitions-of-innovation-1024x90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Investors Conference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40962" name="Picture 2" descr="C:\Users\KOSIMBEI\Documents\Chandaria-BIIC\Investor Conference\Photos\DRAM54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7239000" cy="482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9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Innovation Entrepreneurship Ecosystem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9314"/>
            <a:ext cx="586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5771"/>
            <a:ext cx="4542971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89314"/>
            <a:ext cx="3095170" cy="153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429" y="3124200"/>
            <a:ext cx="4009571" cy="300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" y="5410200"/>
            <a:ext cx="4528457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808514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7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Total </a:t>
            </a:r>
            <a:r>
              <a:rPr lang="en-GB" dirty="0" err="1" smtClean="0"/>
              <a:t>Startupper</a:t>
            </a:r>
            <a:r>
              <a:rPr lang="en-GB" dirty="0" smtClean="0"/>
              <a:t> Challenge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43010" name="Picture 2" descr="C:\Users\KOSIMBEI\AppData\Local\Temp\DSC_0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86" y="4419600"/>
            <a:ext cx="2894187" cy="19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1" name="Picture 3" descr="C:\Users\KOSIMBEI\AppData\Local\Temp\DSC_01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895" y="4114800"/>
            <a:ext cx="285610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C:\Users\KOSIMBEI\AppData\Local\Temp\DSC_02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3068"/>
            <a:ext cx="4953000" cy="330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602" y="1523068"/>
            <a:ext cx="14446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1393"/>
            <a:ext cx="1401763" cy="12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82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Outreach: Seko Girls High School 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7DC119-999B-4D1A-8D09-12EDD6A278AE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03DDB-AE0F-461B-983C-EA4E8349141B}" type="slidenum">
              <a:rPr lang="en-US"/>
              <a:pPr>
                <a:defRPr/>
              </a:pPr>
              <a:t>33</a:t>
            </a:fld>
            <a:endParaRPr lang="en-US"/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663892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Outreach: Ndivisi Girls High School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7DC119-999B-4D1A-8D09-12EDD6A278AE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C9CE4D-6CFF-4421-B21F-DDF37A019DB2}" type="slidenum">
              <a:rPr lang="en-US"/>
              <a:pPr>
                <a:defRPr/>
              </a:pPr>
              <a:t>34</a:t>
            </a:fld>
            <a:endParaRPr lang="en-US"/>
          </a:p>
        </p:txBody>
      </p:sp>
      <p:pic>
        <p:nvPicPr>
          <p:cNvPr id="34821" name="Picture 3" descr="C:\Users\KOSIMBEI\Downloads\photo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781800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27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3E65505-4321-4B58-9520-CDC7100C192B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52810-5FE6-49AC-9E33-FBF39F8E8DDC}" type="slidenum">
              <a:rPr lang="en-US"/>
              <a:pPr>
                <a:defRPr/>
              </a:pPr>
              <a:t>35</a:t>
            </a:fld>
            <a:endParaRPr lang="en-US"/>
          </a:p>
        </p:txBody>
      </p:sp>
      <p:pic>
        <p:nvPicPr>
          <p:cNvPr id="36868" name="Picture 2" descr="C:\Users\KOSIMBEI\Pictures\Chandaria\Pictures from Ipad 4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1428750"/>
            <a:ext cx="6862762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8915400" cy="125272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accent1">
                    <a:satMod val="150000"/>
                  </a:schemeClr>
                </a:solidFill>
              </a:rPr>
              <a:t>Distinguished Mentorship: Ben Maina, CEO, Rupu Ltd</a:t>
            </a:r>
            <a:endParaRPr lang="en-GB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Participation: National Youth Trade Fairs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7DC119-999B-4D1A-8D09-12EDD6A278AE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17FBF-0400-47C0-B4CC-A54DC9A60C1B}" type="slidenum">
              <a:rPr lang="en-US"/>
              <a:pPr>
                <a:defRPr/>
              </a:pPr>
              <a:t>36</a:t>
            </a:fld>
            <a:endParaRPr lang="en-US"/>
          </a:p>
        </p:txBody>
      </p:sp>
      <p:pic>
        <p:nvPicPr>
          <p:cNvPr id="37893" name="Picture 2" descr="C:\Users\KOSIMBEI\Downloads\photo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70104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Partners Can Assist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Supporting incubate(s) in a certain category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Adopting an incubate in a certain category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Financing the development of prototypes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Facilitating their travel and upkeep for travel both domestically and foreign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59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Our Partners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576" y="1525128"/>
            <a:ext cx="1402190" cy="1297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www.news.myngocareer.com/wp-content/uploads/2013/08/youth-fund-logo-300x2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1503"/>
            <a:ext cx="1874838" cy="1300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://fortysouth.com/wp-content/uploads/2009/02/orange-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642" y="2935851"/>
            <a:ext cx="1582057" cy="1316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meteor.uwo.ca/~pbrown/tagish/tagish_images/logo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99578"/>
            <a:ext cx="2133600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 descr="ii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62" y="1521503"/>
            <a:ext cx="3300413" cy="155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nacost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521503"/>
            <a:ext cx="207645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674" y="2963292"/>
            <a:ext cx="2365375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1" y="451485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771" y="4514850"/>
            <a:ext cx="2762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88" y="2796826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954" y="4491718"/>
            <a:ext cx="26193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463" y="5441497"/>
            <a:ext cx="4114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54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Pay us a visit……….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9699" name="Text Placeholder 2"/>
          <p:cNvSpPr>
            <a:spLocks noGrp="1"/>
          </p:cNvSpPr>
          <p:nvPr>
            <p:ph type="body" idx="1"/>
          </p:nvPr>
        </p:nvSpPr>
        <p:spPr>
          <a:xfrm>
            <a:off x="341313" y="5235575"/>
            <a:ext cx="4041775" cy="1143000"/>
          </a:xfrm>
          <a:ln>
            <a:headEnd/>
            <a:tailEnd/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dirty="0" smtClean="0"/>
              <a:t>Chandaria BIIC Building, Kenya Drive, Next to KU Main Gate</a:t>
            </a:r>
          </a:p>
        </p:txBody>
      </p:sp>
      <p:sp>
        <p:nvSpPr>
          <p:cNvPr id="40964" name="Content Placeholder 5"/>
          <p:cNvSpPr>
            <a:spLocks noGrp="1"/>
          </p:cNvSpPr>
          <p:nvPr>
            <p:ph sz="half" idx="2"/>
          </p:nvPr>
        </p:nvSpPr>
        <p:spPr>
          <a:xfrm>
            <a:off x="4419600" y="2209800"/>
            <a:ext cx="4495800" cy="3941763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smtClean="0"/>
              <a:t>Director, Chandaria-BIIC</a:t>
            </a:r>
            <a:br>
              <a:rPr lang="en-GB" altLang="en-US" dirty="0" smtClean="0"/>
            </a:br>
            <a:r>
              <a:rPr lang="en-GB" altLang="en-US" dirty="0" smtClean="0"/>
              <a:t>Office: +254 020 87103651/3</a:t>
            </a:r>
            <a:br>
              <a:rPr lang="en-GB" altLang="en-US" dirty="0" smtClean="0"/>
            </a:br>
            <a:r>
              <a:rPr lang="en-GB" altLang="en-US" dirty="0" smtClean="0"/>
              <a:t>Cell phone: +254 700 363 741</a:t>
            </a:r>
            <a:br>
              <a:rPr lang="en-GB" altLang="en-US" dirty="0" smtClean="0"/>
            </a:br>
            <a:r>
              <a:rPr lang="en-GB" altLang="en-US" dirty="0" smtClean="0"/>
              <a:t>Email</a:t>
            </a:r>
            <a:r>
              <a:rPr lang="en-GB" altLang="en-US" u="sng" dirty="0" smtClean="0"/>
              <a:t>:</a:t>
            </a:r>
            <a:r>
              <a:rPr lang="en-GB" altLang="en-US" u="sng" dirty="0" smtClean="0">
                <a:solidFill>
                  <a:srgbClr val="00B0F0"/>
                </a:solidFill>
              </a:rPr>
              <a:t> </a:t>
            </a:r>
            <a:r>
              <a:rPr lang="en-GB" altLang="en-US" u="sng" dirty="0" smtClean="0">
                <a:solidFill>
                  <a:srgbClr val="0070C0"/>
                </a:solidFill>
              </a:rPr>
              <a:t>direc</a:t>
            </a:r>
            <a:r>
              <a:rPr lang="en-GB" altLang="en-US" u="sng" dirty="0" smtClean="0">
                <a:solidFill>
                  <a:srgbClr val="0070C0"/>
                </a:solidFill>
                <a:hlinkClick r:id="rId2"/>
              </a:rPr>
              <a:t>tor-cbiic@ku.ac.ke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Website: </a:t>
            </a:r>
            <a:r>
              <a:rPr lang="en-GB" altLang="en-US" dirty="0" smtClean="0">
                <a:solidFill>
                  <a:srgbClr val="0070C0"/>
                </a:solidFill>
                <a:hlinkClick r:id="rId3"/>
              </a:rPr>
              <a:t>www.ku.ac.ke/c-biic/</a:t>
            </a:r>
            <a:endParaRPr lang="en-GB" altLang="en-US" dirty="0" smtClean="0">
              <a:solidFill>
                <a:srgbClr val="0070C0"/>
              </a:solidFill>
            </a:endParaRPr>
          </a:p>
          <a:p>
            <a:pPr eaLnBrk="1" hangingPunct="1"/>
            <a:endParaRPr lang="en-GB" altLang="en-US" dirty="0" smtClean="0">
              <a:solidFill>
                <a:srgbClr val="0070C0"/>
              </a:solidFill>
            </a:endParaRPr>
          </a:p>
          <a:p>
            <a:pPr eaLnBrk="1" hangingPunct="1"/>
            <a:endParaRPr lang="en-GB" altLang="en-US" dirty="0" smtClean="0">
              <a:solidFill>
                <a:srgbClr val="0070C0"/>
              </a:solidFill>
            </a:endParaRPr>
          </a:p>
        </p:txBody>
      </p:sp>
      <p:sp>
        <p:nvSpPr>
          <p:cNvPr id="29700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715963"/>
          </a:xfrm>
          <a:ln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dirty="0" smtClean="0"/>
              <a:t>Contact us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B784400-4D0A-4B01-89CB-3F274E7620C9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4D9CD-8C2E-4014-AAB6-B18DF4C9D68A}" type="slidenum">
              <a:rPr lang="en-US"/>
              <a:pPr>
                <a:defRPr/>
              </a:pPr>
              <a:t>39</a:t>
            </a:fld>
            <a:endParaRPr lang="en-US"/>
          </a:p>
        </p:txBody>
      </p:sp>
      <p:pic>
        <p:nvPicPr>
          <p:cNvPr id="40968" name="Picture 8" descr="C:\Users\isaac\Desktop\cha\DCM_02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69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Enterprise </a:t>
            </a:r>
            <a:r>
              <a:rPr lang="en-GB" dirty="0" smtClean="0"/>
              <a:t>Pyramid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127910"/>
              </p:ext>
            </p:extLst>
          </p:nvPr>
        </p:nvGraphicFramePr>
        <p:xfrm>
          <a:off x="457200" y="1524000"/>
          <a:ext cx="8229600" cy="4876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6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33600"/>
            <a:ext cx="8077200" cy="1673352"/>
          </a:xfrm>
        </p:spPr>
        <p:txBody>
          <a:bodyPr/>
          <a:lstStyle/>
          <a:p>
            <a:pPr algn="ctr">
              <a:defRPr/>
            </a:pPr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6F9D5FF-837F-4E7F-B899-B54EE110FA10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EB982-C23E-45D9-A95C-A3535B04307D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 of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Ideas are evaluated by a team of reviewers comprising of technical mentors and other experts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They are scored individually and later discussed in a panel comprising of secretariat staff to ensure  only quality ideas are incubated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2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Demand for the product (or Push or Pull demand)</a:t>
            </a:r>
          </a:p>
          <a:p>
            <a:pPr marL="633412" indent="-514350">
              <a:buFont typeface="+mj-lt"/>
              <a:buAutoNum type="arabicPeriod"/>
            </a:pPr>
            <a:endParaRPr lang="en-GB" sz="2800" dirty="0" smtClean="0"/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Project skills (execution and development)</a:t>
            </a:r>
          </a:p>
          <a:p>
            <a:pPr marL="633412" indent="-514350">
              <a:buFont typeface="+mj-lt"/>
              <a:buAutoNum type="arabicPeriod"/>
            </a:pPr>
            <a:endParaRPr lang="en-GB" sz="2800" dirty="0" smtClean="0"/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Control</a:t>
            </a:r>
          </a:p>
          <a:p>
            <a:pPr marL="633412" indent="-514350">
              <a:buFont typeface="+mj-lt"/>
              <a:buAutoNum type="arabicPeriod"/>
            </a:pPr>
            <a:endParaRPr lang="en-GB" sz="2800" dirty="0" smtClean="0"/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Capital</a:t>
            </a:r>
          </a:p>
          <a:p>
            <a:pPr marL="633412" indent="-514350">
              <a:buFont typeface="+mj-lt"/>
              <a:buAutoNum type="arabicPeriod"/>
            </a:pPr>
            <a:endParaRPr lang="en-GB" sz="2800" dirty="0" smtClean="0"/>
          </a:p>
          <a:p>
            <a:pPr marL="633412" indent="-514350">
              <a:buFont typeface="+mj-lt"/>
              <a:buAutoNum type="arabicPeriod"/>
            </a:pPr>
            <a:r>
              <a:rPr lang="en-GB" sz="2800" dirty="0" smtClean="0"/>
              <a:t>Others- Marketing, security, etc</a:t>
            </a:r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Incubation Process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380A1-7654-459B-8C01-DF4AB0183A58}" type="datetime2">
              <a:rPr lang="en-US" smtClean="0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B421-1E3D-4354-BABB-1F7C020D44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6866" name="Picture 2" descr="C:\Users\KOSIMBEI\AppData\Local\Temp\phot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67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History of Chandaria BIIC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5" name="Text Placeholder 3"/>
          <p:cNvSpPr>
            <a:spLocks noGrp="1"/>
          </p:cNvSpPr>
          <p:nvPr>
            <p:ph type="body" idx="1"/>
          </p:nvPr>
        </p:nvSpPr>
        <p:spPr>
          <a:xfrm>
            <a:off x="433388" y="5334000"/>
            <a:ext cx="4103687" cy="1143000"/>
          </a:xfrm>
          <a:ln>
            <a:headEnd/>
            <a:tailEnd/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altLang="en-US" dirty="0" smtClean="0"/>
              <a:t>Kenyatta University’s VC and Chief Guest, Official opening, July 2011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sz="half" idx="2"/>
          </p:nvPr>
        </p:nvSpPr>
        <p:spPr>
          <a:xfrm>
            <a:off x="4645025" y="1444625"/>
            <a:ext cx="4041775" cy="48037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</a:bodyPr>
          <a:lstStyle/>
          <a:p>
            <a:pPr marL="438912" indent="-320040" algn="just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Kenyatta University established Chandaria Business Innovation and Incubation Centre (Chandaria BIIC) in July 2011 </a:t>
            </a:r>
          </a:p>
          <a:p>
            <a:pPr marL="109537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/>
          </a:p>
          <a:p>
            <a:pPr marL="438912" indent="-320040" algn="just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This was to encourage and support Kenyans to develop innovative ideas into viable businesses</a:t>
            </a:r>
          </a:p>
          <a:p>
            <a:pPr marL="438912" indent="-320040" algn="just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B784400-4D0A-4B01-89CB-3F274E7620C9}" type="datetime2">
              <a:rPr lang="en-US"/>
              <a:pPr>
                <a:defRPr/>
              </a:pPr>
              <a:t>Friday, September 16, 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35C81-02D5-4D52-84B4-9D611A2DF7BA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19463" name="Content Placeholder 3" descr="CLIMA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1524000"/>
            <a:ext cx="4165600" cy="35814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History of Chandaria BIIC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3" name="Content Placeholder 1"/>
          <p:cNvSpPr>
            <a:spLocks noGrp="1"/>
          </p:cNvSpPr>
          <p:nvPr>
            <p:ph idx="1"/>
          </p:nvPr>
        </p:nvSpPr>
        <p:spPr>
          <a:xfrm>
            <a:off x="381000" y="5638800"/>
            <a:ext cx="8229600" cy="1249363"/>
          </a:xfrm>
        </p:spPr>
        <p:txBody>
          <a:bodyPr/>
          <a:lstStyle/>
          <a:p>
            <a:pPr eaLnBrk="1" hangingPunct="1"/>
            <a:r>
              <a:rPr lang="en-GB" altLang="en-US" sz="2000" dirty="0" smtClean="0"/>
              <a:t>Official opening of Chandaria BIIC Building by Cabinet Secretary for Education, Prof. Jacob Kaimenyi and Dr. Manu Chandaria, July 2013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5FCA8B9-B1B2-400D-A64C-40B6145D0F15}" type="datetime2">
              <a:rPr lang="en-US"/>
              <a:pPr>
                <a:defRPr/>
              </a:pPr>
              <a:t>Friday, September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ECC1B-9333-4D58-AA26-5FAFD7808BD1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20486" name="Picture 2" descr="Chandaria - BIIC Official Ope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447800"/>
            <a:ext cx="83058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PP Title and Thank You Slides">
  <a:themeElements>
    <a:clrScheme name="HPP">
      <a:dk1>
        <a:sysClr val="windowText" lastClr="000000"/>
      </a:dk1>
      <a:lt1>
        <a:sysClr val="window" lastClr="FFFFFF"/>
      </a:lt1>
      <a:dk2>
        <a:srgbClr val="007DC5"/>
      </a:dk2>
      <a:lt2>
        <a:srgbClr val="FFFFFF"/>
      </a:lt2>
      <a:accent1>
        <a:srgbClr val="00B4F0"/>
      </a:accent1>
      <a:accent2>
        <a:srgbClr val="000000"/>
      </a:accent2>
      <a:accent3>
        <a:srgbClr val="DDDDDD"/>
      </a:accent3>
      <a:accent4>
        <a:srgbClr val="8D0017"/>
      </a:accent4>
      <a:accent5>
        <a:srgbClr val="C66B00"/>
      </a:accent5>
      <a:accent6>
        <a:srgbClr val="6D7331"/>
      </a:accent6>
      <a:hlink>
        <a:srgbClr val="5050FF"/>
      </a:hlink>
      <a:folHlink>
        <a:srgbClr val="486CA8"/>
      </a:folHlink>
    </a:clrScheme>
    <a:fontScheme name="HPP Template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1433</TotalTime>
  <Words>1014</Words>
  <Application>Microsoft Office PowerPoint</Application>
  <PresentationFormat>On-screen Show (4:3)</PresentationFormat>
  <Paragraphs>266</Paragraphs>
  <Slides>40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Module</vt:lpstr>
      <vt:lpstr>HPP Title and Thank You Slides</vt:lpstr>
      <vt:lpstr>Document</vt:lpstr>
      <vt:lpstr>Microsoft Excel Chart</vt:lpstr>
      <vt:lpstr>Chandaria Business Innovation and Incubation Centre</vt:lpstr>
      <vt:lpstr>Innovation</vt:lpstr>
      <vt:lpstr>PowerPoint Presentation</vt:lpstr>
      <vt:lpstr>Enterprise Pyramid</vt:lpstr>
      <vt:lpstr>Evaluation of Ideas</vt:lpstr>
      <vt:lpstr>Evaluation Model</vt:lpstr>
      <vt:lpstr>Incubation Process</vt:lpstr>
      <vt:lpstr>History of Chandaria BIIC</vt:lpstr>
      <vt:lpstr>History of Chandaria BIIC</vt:lpstr>
      <vt:lpstr>Access to Chandaria BIIC</vt:lpstr>
      <vt:lpstr>Entry Levels</vt:lpstr>
      <vt:lpstr>Services at Chandaria BIIC</vt:lpstr>
      <vt:lpstr>Services at Chandaria BIIC</vt:lpstr>
      <vt:lpstr>Categories of Ideas</vt:lpstr>
      <vt:lpstr>Technical Mentors</vt:lpstr>
      <vt:lpstr>Cocktail: Incubates/ technical mentors meet-up</vt:lpstr>
      <vt:lpstr>Distinguished Mentors</vt:lpstr>
      <vt:lpstr>Selected Companies @Chandaria BIIC</vt:lpstr>
      <vt:lpstr>Selected Companies @Chandaria BIIC</vt:lpstr>
      <vt:lpstr>Selected Companies @Chandaria BIIC</vt:lpstr>
      <vt:lpstr>Selected Companies @Chandaria BIIC</vt:lpstr>
      <vt:lpstr>Selected Companies @Chandaria BIIC</vt:lpstr>
      <vt:lpstr>Selected Companies @Chandaria BIIC</vt:lpstr>
      <vt:lpstr>Selected Companies @Chandaria BIIC</vt:lpstr>
      <vt:lpstr>Selected Companies @Chandaria BIIC</vt:lpstr>
      <vt:lpstr>Statistics and Envisaged Growth</vt:lpstr>
      <vt:lpstr>Objectives: Strategic Plan 2013-2017</vt:lpstr>
      <vt:lpstr>Investors Conference</vt:lpstr>
      <vt:lpstr>Investors Conference</vt:lpstr>
      <vt:lpstr>Investors Conference</vt:lpstr>
      <vt:lpstr>Innovation Entrepreneurship Ecosystem</vt:lpstr>
      <vt:lpstr>Total Startupper Challenge</vt:lpstr>
      <vt:lpstr>Outreach: Seko Girls High School </vt:lpstr>
      <vt:lpstr>Outreach: Ndivisi Girls High School</vt:lpstr>
      <vt:lpstr>Distinguished Mentorship: Ben Maina, CEO, Rupu Ltd</vt:lpstr>
      <vt:lpstr>Participation: National Youth Trade Fairs</vt:lpstr>
      <vt:lpstr>How Partners Can Assist</vt:lpstr>
      <vt:lpstr>Thank Our Partners</vt:lpstr>
      <vt:lpstr>Pay us a visit……….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KOSIMBEI</dc:creator>
  <cp:lastModifiedBy>KOSIMBEI</cp:lastModifiedBy>
  <cp:revision>193</cp:revision>
  <cp:lastPrinted>2015-02-16T06:19:47Z</cp:lastPrinted>
  <dcterms:created xsi:type="dcterms:W3CDTF">2012-04-01T00:04:42Z</dcterms:created>
  <dcterms:modified xsi:type="dcterms:W3CDTF">2016-09-16T13:23:01Z</dcterms:modified>
</cp:coreProperties>
</file>